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2"/>
  </p:notesMasterIdLst>
  <p:handoutMasterIdLst>
    <p:handoutMasterId r:id="rId23"/>
  </p:handoutMasterIdLst>
  <p:sldIdLst>
    <p:sldId id="271" r:id="rId5"/>
    <p:sldId id="284" r:id="rId6"/>
    <p:sldId id="293" r:id="rId7"/>
    <p:sldId id="279" r:id="rId8"/>
    <p:sldId id="285" r:id="rId9"/>
    <p:sldId id="309" r:id="rId10"/>
    <p:sldId id="311" r:id="rId11"/>
    <p:sldId id="300" r:id="rId12"/>
    <p:sldId id="301" r:id="rId13"/>
    <p:sldId id="292" r:id="rId14"/>
    <p:sldId id="312" r:id="rId15"/>
    <p:sldId id="304" r:id="rId16"/>
    <p:sldId id="305" r:id="rId17"/>
    <p:sldId id="308" r:id="rId18"/>
    <p:sldId id="313" r:id="rId19"/>
    <p:sldId id="290" r:id="rId20"/>
    <p:sldId id="291" r:id="rId2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Καλώς ορίσατε" id="{E75E278A-FF0E-49A4-B170-79828D63BBAD}">
          <p14:sldIdLst/>
        </p14:section>
        <p14:section name="Σχεδίαση, Μεταμόρφωση, Σχολιασμός, Συνεργασία, Πείτε μου" id="{B9B51309-D148-4332-87C2-07BE32FBCA3B}">
          <p14:sldIdLst>
            <p14:sldId id="271"/>
            <p14:sldId id="284"/>
            <p14:sldId id="293"/>
            <p14:sldId id="279"/>
            <p14:sldId id="285"/>
            <p14:sldId id="309"/>
            <p14:sldId id="311"/>
            <p14:sldId id="300"/>
            <p14:sldId id="301"/>
            <p14:sldId id="292"/>
            <p14:sldId id="312"/>
            <p14:sldId id="304"/>
            <p14:sldId id="305"/>
            <p14:sldId id="308"/>
            <p14:sldId id="313"/>
            <p14:sldId id="290"/>
            <p14:sldId id="291"/>
          </p14:sldIdLst>
        </p14:section>
        <p14:section name="Μάθετε περισσότερα"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Συντάκτης" initials="Α"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241" autoAdjust="0"/>
  </p:normalViewPr>
  <p:slideViewPr>
    <p:cSldViewPr snapToGrid="0">
      <p:cViewPr varScale="1">
        <p:scale>
          <a:sx n="65" d="100"/>
          <a:sy n="65" d="100"/>
        </p:scale>
        <p:origin x="72"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405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oglossakis\Desktop\&#933;&#928;&#927;&#914;&#927;&#923;&#917;&#931;%20TRUST%20YOUR%20STARS.3-&#924;&#945;&#961;&#953;&#957;&#94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goglossakis\Desktop\&#933;&#928;&#927;&#914;&#927;&#923;&#917;&#931;%20TRUST%20YOUR%20STARS.3-&#924;&#945;&#961;&#953;&#957;&#94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goglossakis\Desktop\&#933;&#928;&#927;&#914;&#927;&#923;&#917;&#931;%20TRUST%20YOUR%20STARS.3-&#924;&#945;&#961;&#953;&#957;&#94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goglossakis\Desktop\&#933;&#928;&#927;&#914;&#927;&#923;&#917;&#931;%20TRUST%20YOUR%20STARS.3-&#924;&#945;&#961;&#953;&#957;&#94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goglossakis\Desktop\&#933;&#928;&#927;&#914;&#927;&#923;&#917;&#931;%20TRUST%20YOUR%20STARS.3-&#924;&#945;&#961;&#953;&#957;&#94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b="1"/>
              <a:t>Πλήθος Αιτήσεων ανά Σχολή</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 1'!$D$154,'φύλλο 1'!$D$157,'φύλλο 1'!$D$159,'φύλλο 1'!$D$163,'φύλλο 1'!$D$169:$D$170)</c:f>
              <c:strCache>
                <c:ptCount val="6"/>
                <c:pt idx="0">
                  <c:v>Φιλοσοφική Σχολή</c:v>
                </c:pt>
                <c:pt idx="1">
                  <c:v>Σχολή Επιστημών Αγωγής</c:v>
                </c:pt>
                <c:pt idx="2">
                  <c:v>Σχολή Κοινωνικών Επιστημών</c:v>
                </c:pt>
                <c:pt idx="3">
                  <c:v>Σχολή θετικών και τενολογικών επιστημών</c:v>
                </c:pt>
                <c:pt idx="4">
                  <c:v>Ιατρική σχολή</c:v>
                </c:pt>
                <c:pt idx="5">
                  <c:v>Μουσείο φυσικής ιστορίας Κρήτης</c:v>
                </c:pt>
              </c:strCache>
              <c:extLst/>
            </c:strRef>
          </c:cat>
          <c:val>
            <c:numRef>
              <c:f>('φύλλο 1'!$I$154,'φύλλο 1'!$I$157,'φύλλο 1'!$I$159,'φύλλο 1'!$I$163,'φύλλο 1'!$I$169:$I$170)</c:f>
              <c:numCache>
                <c:formatCode>General</c:formatCode>
                <c:ptCount val="6"/>
                <c:pt idx="0">
                  <c:v>17</c:v>
                </c:pt>
                <c:pt idx="1">
                  <c:v>6</c:v>
                </c:pt>
                <c:pt idx="2">
                  <c:v>14</c:v>
                </c:pt>
                <c:pt idx="3">
                  <c:v>70</c:v>
                </c:pt>
                <c:pt idx="4">
                  <c:v>35</c:v>
                </c:pt>
                <c:pt idx="5">
                  <c:v>0</c:v>
                </c:pt>
              </c:numCache>
              <c:extLst/>
            </c:numRef>
          </c:val>
          <c:extLst>
            <c:ext xmlns:c16="http://schemas.microsoft.com/office/drawing/2014/chart" uri="{C3380CC4-5D6E-409C-BE32-E72D297353CC}">
              <c16:uniqueId val="{00000000-937E-4257-91B6-FD1CBB7BC7AD}"/>
            </c:ext>
          </c:extLst>
        </c:ser>
        <c:dLbls>
          <c:showLegendKey val="0"/>
          <c:showVal val="0"/>
          <c:showCatName val="0"/>
          <c:showSerName val="0"/>
          <c:showPercent val="0"/>
          <c:showBubbleSize val="0"/>
        </c:dLbls>
        <c:gapWidth val="219"/>
        <c:overlap val="-27"/>
        <c:axId val="1317366688"/>
        <c:axId val="1317368352"/>
      </c:barChart>
      <c:catAx>
        <c:axId val="131736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8352"/>
        <c:crosses val="autoZero"/>
        <c:auto val="1"/>
        <c:lblAlgn val="ctr"/>
        <c:lblOffset val="100"/>
        <c:noMultiLvlLbl val="0"/>
      </c:catAx>
      <c:valAx>
        <c:axId val="131736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668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accent2">
          <a:lumMod val="60000"/>
          <a:lumOff val="40000"/>
        </a:schemeClr>
      </a:solidFill>
      <a:round/>
    </a:ln>
    <a:effectLst/>
  </c:spPr>
  <c:txPr>
    <a:bodyPr/>
    <a:lstStyle/>
    <a:p>
      <a:pPr>
        <a:defRPr>
          <a:latin typeface="Arial" panose="020B0604020202020204" pitchFamily="34" charset="0"/>
          <a:cs typeface="Arial" panose="020B0604020202020204" pitchFamily="34" charset="0"/>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b="1"/>
              <a:t>Πλήθος Αιτήσεων ανά Τμήμα</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 1'!$E$154:$E$170</c:f>
              <c:strCache>
                <c:ptCount val="17"/>
                <c:pt idx="0">
                  <c:v>Ιστορίας και Αρχαιολογίας</c:v>
                </c:pt>
                <c:pt idx="1">
                  <c:v>Φιλολογίας</c:v>
                </c:pt>
                <c:pt idx="2">
                  <c:v>Φιλοσοφίας</c:v>
                </c:pt>
                <c:pt idx="3">
                  <c:v>Δημοτικής Εκπαίδευσης</c:v>
                </c:pt>
                <c:pt idx="4">
                  <c:v>Προσχολικής Εκπαίδευσης</c:v>
                </c:pt>
                <c:pt idx="5">
                  <c:v>Κοινωνιολογίας</c:v>
                </c:pt>
                <c:pt idx="6">
                  <c:v>Οικονομικών Επιστημών</c:v>
                </c:pt>
                <c:pt idx="7">
                  <c:v>Ψυχολογίας</c:v>
                </c:pt>
                <c:pt idx="8">
                  <c:v>Πολιτικών Επιστημών</c:v>
                </c:pt>
                <c:pt idx="9">
                  <c:v>Βιολογίας</c:v>
                </c:pt>
                <c:pt idx="10">
                  <c:v>Επιστήμης και μηχανικής υλικών</c:v>
                </c:pt>
                <c:pt idx="11">
                  <c:v>Επιστήμης υπολογιστών</c:v>
                </c:pt>
                <c:pt idx="12">
                  <c:v>Μαθηματικών &amp; εφαρμοσμένων μαθηματικών</c:v>
                </c:pt>
                <c:pt idx="13">
                  <c:v>Φυσικής</c:v>
                </c:pt>
                <c:pt idx="14">
                  <c:v>Χημείας</c:v>
                </c:pt>
                <c:pt idx="15">
                  <c:v>Ιατρική</c:v>
                </c:pt>
                <c:pt idx="16">
                  <c:v>ΜΦΙΚ</c:v>
                </c:pt>
              </c:strCache>
              <c:extLst/>
            </c:strRef>
          </c:cat>
          <c:val>
            <c:numRef>
              <c:f>'φύλλο 1'!$F$154:$F$170</c:f>
              <c:numCache>
                <c:formatCode>General</c:formatCode>
                <c:ptCount val="17"/>
                <c:pt idx="0">
                  <c:v>8</c:v>
                </c:pt>
                <c:pt idx="1">
                  <c:v>7</c:v>
                </c:pt>
                <c:pt idx="2">
                  <c:v>2</c:v>
                </c:pt>
                <c:pt idx="3">
                  <c:v>6</c:v>
                </c:pt>
                <c:pt idx="4">
                  <c:v>0</c:v>
                </c:pt>
                <c:pt idx="5">
                  <c:v>3</c:v>
                </c:pt>
                <c:pt idx="6">
                  <c:v>4</c:v>
                </c:pt>
                <c:pt idx="7">
                  <c:v>5</c:v>
                </c:pt>
                <c:pt idx="8">
                  <c:v>2</c:v>
                </c:pt>
                <c:pt idx="9">
                  <c:v>30</c:v>
                </c:pt>
                <c:pt idx="10">
                  <c:v>10</c:v>
                </c:pt>
                <c:pt idx="11">
                  <c:v>3</c:v>
                </c:pt>
                <c:pt idx="12">
                  <c:v>4</c:v>
                </c:pt>
                <c:pt idx="13">
                  <c:v>7</c:v>
                </c:pt>
                <c:pt idx="14">
                  <c:v>16</c:v>
                </c:pt>
                <c:pt idx="15">
                  <c:v>35</c:v>
                </c:pt>
                <c:pt idx="16">
                  <c:v>0</c:v>
                </c:pt>
              </c:numCache>
              <c:extLst/>
            </c:numRef>
          </c:val>
          <c:extLst>
            <c:ext xmlns:c16="http://schemas.microsoft.com/office/drawing/2014/chart" uri="{C3380CC4-5D6E-409C-BE32-E72D297353CC}">
              <c16:uniqueId val="{00000000-DEF9-4E71-BCE0-6464BD4FB45E}"/>
            </c:ext>
          </c:extLst>
        </c:ser>
        <c:dLbls>
          <c:showLegendKey val="0"/>
          <c:showVal val="0"/>
          <c:showCatName val="0"/>
          <c:showSerName val="0"/>
          <c:showPercent val="0"/>
          <c:showBubbleSize val="0"/>
        </c:dLbls>
        <c:gapWidth val="219"/>
        <c:overlap val="-27"/>
        <c:axId val="1317366688"/>
        <c:axId val="1317368352"/>
      </c:barChart>
      <c:catAx>
        <c:axId val="131736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8352"/>
        <c:crosses val="autoZero"/>
        <c:auto val="1"/>
        <c:lblAlgn val="ctr"/>
        <c:lblOffset val="100"/>
        <c:noMultiLvlLbl val="0"/>
      </c:catAx>
      <c:valAx>
        <c:axId val="131736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668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accent2">
          <a:lumMod val="60000"/>
          <a:lumOff val="40000"/>
        </a:schemeClr>
      </a:solidFill>
      <a:round/>
    </a:ln>
    <a:effectLst/>
  </c:spPr>
  <c:txPr>
    <a:bodyPr/>
    <a:lstStyle/>
    <a:p>
      <a:pPr>
        <a:defRPr>
          <a:latin typeface="Arial" panose="020B0604020202020204" pitchFamily="34" charset="0"/>
          <a:cs typeface="Arial" panose="020B0604020202020204" pitchFamily="34" charset="0"/>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b="1"/>
              <a:t>Αιτούμενος προϋπολογισμός ανά Σχολή</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dLbls>
            <c:dLbl>
              <c:idx val="2"/>
              <c:layout>
                <c:manualLayout>
                  <c:x val="4.3340712878365935E-17"/>
                  <c:y val="-4.1820426304912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8B-48AD-B071-ED4CBB537EDB}"/>
                </c:ext>
              </c:extLst>
            </c:dLbl>
            <c:dLbl>
              <c:idx val="3"/>
              <c:layout>
                <c:manualLayout>
                  <c:x val="-0.11347517730496458"/>
                  <c:y val="2.706027584435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8B-48AD-B071-ED4CBB537E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 1'!$D$154,'φύλλο 1'!$D$157,'φύλλο 1'!$D$159,'φύλλο 1'!$D$163,'φύλλο 1'!$D$169:$D$170)</c:f>
              <c:strCache>
                <c:ptCount val="6"/>
                <c:pt idx="0">
                  <c:v>Φιλοσοφική Σχολή</c:v>
                </c:pt>
                <c:pt idx="1">
                  <c:v>Σχολή Επιστημών Αγωγής</c:v>
                </c:pt>
                <c:pt idx="2">
                  <c:v>Σχολή Κοινωνικών Επιστημών</c:v>
                </c:pt>
                <c:pt idx="3">
                  <c:v>Σχολή θετικών και τενολογικών επιστημών</c:v>
                </c:pt>
                <c:pt idx="4">
                  <c:v>Ιατρική σχολή</c:v>
                </c:pt>
                <c:pt idx="5">
                  <c:v>Μουσείο φυσικής ιστορίας Κρήτης</c:v>
                </c:pt>
              </c:strCache>
              <c:extLst/>
            </c:strRef>
          </c:cat>
          <c:val>
            <c:numRef>
              <c:f>('φύλλο 1'!$L$154,'φύλλο 1'!$L$157,'φύλλο 1'!$L$159,'φύλλο 1'!$L$163,'φύλλο 1'!$L$169:$L$170)</c:f>
              <c:numCache>
                <c:formatCode>_-* #,##0\ _€_-;\-* #,##0\ _€_-;_-* "-"??\ _€_-;_-@_-</c:formatCode>
                <c:ptCount val="6"/>
                <c:pt idx="0">
                  <c:v>3076494.4699999997</c:v>
                </c:pt>
                <c:pt idx="1">
                  <c:v>1789791.4500000002</c:v>
                </c:pt>
                <c:pt idx="2">
                  <c:v>2207216.2599999998</c:v>
                </c:pt>
                <c:pt idx="3">
                  <c:v>18754247.259999998</c:v>
                </c:pt>
                <c:pt idx="4">
                  <c:v>7820472.2199999997</c:v>
                </c:pt>
                <c:pt idx="5">
                  <c:v>0</c:v>
                </c:pt>
              </c:numCache>
              <c:extLst/>
            </c:numRef>
          </c:val>
          <c:extLst>
            <c:ext xmlns:c16="http://schemas.microsoft.com/office/drawing/2014/chart" uri="{C3380CC4-5D6E-409C-BE32-E72D297353CC}">
              <c16:uniqueId val="{00000002-018B-48AD-B071-ED4CBB537EDB}"/>
            </c:ext>
          </c:extLst>
        </c:ser>
        <c:dLbls>
          <c:showLegendKey val="0"/>
          <c:showVal val="0"/>
          <c:showCatName val="0"/>
          <c:showSerName val="0"/>
          <c:showPercent val="0"/>
          <c:showBubbleSize val="0"/>
        </c:dLbls>
        <c:gapWidth val="219"/>
        <c:overlap val="-27"/>
        <c:axId val="1317366688"/>
        <c:axId val="1317368352"/>
      </c:barChart>
      <c:catAx>
        <c:axId val="131736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8352"/>
        <c:crosses val="autoZero"/>
        <c:auto val="1"/>
        <c:lblAlgn val="ctr"/>
        <c:lblOffset val="100"/>
        <c:noMultiLvlLbl val="0"/>
      </c:catAx>
      <c:valAx>
        <c:axId val="131736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668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accent2">
          <a:lumMod val="60000"/>
          <a:lumOff val="40000"/>
        </a:schemeClr>
      </a:solidFill>
      <a:round/>
    </a:ln>
    <a:effectLst/>
  </c:spPr>
  <c:txPr>
    <a:bodyPr/>
    <a:lstStyle/>
    <a:p>
      <a:pPr>
        <a:defRPr>
          <a:latin typeface="Arial" panose="020B0604020202020204" pitchFamily="34" charset="0"/>
          <a:cs typeface="Arial" panose="020B0604020202020204" pitchFamily="34" charset="0"/>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b="1"/>
              <a:t>Αιτούμενος προϋπολογισμός ανά Τμήμα</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manualLayout>
                  <c:x val="0"/>
                  <c:y val="-3.444035107463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76-4351-96FC-092924A69F8B}"/>
                </c:ext>
              </c:extLst>
            </c:dLbl>
            <c:dLbl>
              <c:idx val="1"/>
              <c:layout>
                <c:manualLayout>
                  <c:x val="2.1276595744680851E-2"/>
                  <c:y val="-1.230012538379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76-4351-96FC-092924A69F8B}"/>
                </c:ext>
              </c:extLst>
            </c:dLbl>
            <c:dLbl>
              <c:idx val="2"/>
              <c:layout>
                <c:manualLayout>
                  <c:x val="3.5460992907801372E-2"/>
                  <c:y val="-0.16236165506613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76-4351-96FC-092924A69F8B}"/>
                </c:ext>
              </c:extLst>
            </c:dLbl>
            <c:dLbl>
              <c:idx val="3"/>
              <c:layout>
                <c:manualLayout>
                  <c:x val="4.0189125295508277E-2"/>
                  <c:y val="-7.38007523027877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76-4351-96FC-092924A69F8B}"/>
                </c:ext>
              </c:extLst>
            </c:dLbl>
            <c:dLbl>
              <c:idx val="5"/>
              <c:layout>
                <c:manualLayout>
                  <c:x val="-1.6548463356973995E-2"/>
                  <c:y val="-5.9040601842229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76-4351-96FC-092924A69F8B}"/>
                </c:ext>
              </c:extLst>
            </c:dLbl>
            <c:dLbl>
              <c:idx val="6"/>
              <c:layout>
                <c:manualLayout>
                  <c:x val="-3.7825059101654887E-2"/>
                  <c:y val="-2.2140225690836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76-4351-96FC-092924A69F8B}"/>
                </c:ext>
              </c:extLst>
            </c:dLbl>
            <c:dLbl>
              <c:idx val="7"/>
              <c:layout>
                <c:manualLayout>
                  <c:x val="0"/>
                  <c:y val="-4.6740476458431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76-4351-96FC-092924A69F8B}"/>
                </c:ext>
              </c:extLst>
            </c:dLbl>
            <c:dLbl>
              <c:idx val="8"/>
              <c:layout>
                <c:manualLayout>
                  <c:x val="7.0921985815602835E-3"/>
                  <c:y val="-8.118082753306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76-4351-96FC-092924A69F8B}"/>
                </c:ext>
              </c:extLst>
            </c:dLbl>
            <c:dLbl>
              <c:idx val="10"/>
              <c:layout>
                <c:manualLayout>
                  <c:x val="3.7825059101654845E-2"/>
                  <c:y val="-1.4760150460557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76-4351-96FC-092924A69F8B}"/>
                </c:ext>
              </c:extLst>
            </c:dLbl>
            <c:dLbl>
              <c:idx val="11"/>
              <c:layout>
                <c:manualLayout>
                  <c:x val="3.0732860520094562E-2"/>
                  <c:y val="-0.1795817337520671"/>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showLegendKey val="0"/>
              <c:showVal val="1"/>
              <c:showCatName val="0"/>
              <c:showSerName val="0"/>
              <c:showPercent val="0"/>
              <c:showBubbleSize val="0"/>
              <c:extLst>
                <c:ext xmlns:c15="http://schemas.microsoft.com/office/drawing/2012/chart" uri="{CE6537A1-D6FC-4f65-9D91-7224C49458BB}">
                  <c15:layout>
                    <c:manualLayout>
                      <c:w val="0.12657210401891253"/>
                      <c:h val="5.742938226833294E-2"/>
                    </c:manualLayout>
                  </c15:layout>
                </c:ext>
                <c:ext xmlns:c16="http://schemas.microsoft.com/office/drawing/2014/chart" uri="{C3380CC4-5D6E-409C-BE32-E72D297353CC}">
                  <c16:uniqueId val="{00000009-3776-4351-96FC-092924A69F8B}"/>
                </c:ext>
              </c:extLst>
            </c:dLbl>
            <c:dLbl>
              <c:idx val="12"/>
              <c:layout>
                <c:manualLayout>
                  <c:x val="-1.4184397163120654E-2"/>
                  <c:y val="-3.6900376151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76-4351-96FC-092924A69F8B}"/>
                </c:ext>
              </c:extLst>
            </c:dLbl>
            <c:dLbl>
              <c:idx val="13"/>
              <c:layout>
                <c:manualLayout>
                  <c:x val="-2.8368794326241221E-2"/>
                  <c:y val="-1.9680200614076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76-4351-96FC-092924A69F8B}"/>
                </c:ext>
              </c:extLst>
            </c:dLbl>
            <c:dLbl>
              <c:idx val="14"/>
              <c:layout>
                <c:manualLayout>
                  <c:x val="-4.9645390070921988E-2"/>
                  <c:y val="-3.444035107463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76-4351-96FC-092924A69F8B}"/>
                </c:ext>
              </c:extLst>
            </c:dLbl>
            <c:dLbl>
              <c:idx val="15"/>
              <c:layout>
                <c:manualLayout>
                  <c:x val="-0.10874704491725769"/>
                  <c:y val="-7.38007523027868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76-4351-96FC-092924A69F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 1'!$E$154:$E$170</c:f>
              <c:strCache>
                <c:ptCount val="17"/>
                <c:pt idx="0">
                  <c:v>Ιστορίας και Αρχαιολογίας</c:v>
                </c:pt>
                <c:pt idx="1">
                  <c:v>Φιλολογίας</c:v>
                </c:pt>
                <c:pt idx="2">
                  <c:v>Φιλοσοφίας</c:v>
                </c:pt>
                <c:pt idx="3">
                  <c:v>Δημοτικής Εκπαίδευσης</c:v>
                </c:pt>
                <c:pt idx="4">
                  <c:v>Προσχολικής Εκπαίδευσης</c:v>
                </c:pt>
                <c:pt idx="5">
                  <c:v>Κοινωνιολογίας</c:v>
                </c:pt>
                <c:pt idx="6">
                  <c:v>Οικονομικών Επιστημών</c:v>
                </c:pt>
                <c:pt idx="7">
                  <c:v>Ψυχολογίας</c:v>
                </c:pt>
                <c:pt idx="8">
                  <c:v>Πολιτικών Επιστημών</c:v>
                </c:pt>
                <c:pt idx="9">
                  <c:v>Βιολογίας</c:v>
                </c:pt>
                <c:pt idx="10">
                  <c:v>Επιστήμης και μηχανικής υλικών</c:v>
                </c:pt>
                <c:pt idx="11">
                  <c:v>Επιστήμης υπολογιστών</c:v>
                </c:pt>
                <c:pt idx="12">
                  <c:v>Μαθηματικών &amp; εφαρμοσμένων μαθηματικών</c:v>
                </c:pt>
                <c:pt idx="13">
                  <c:v>Φυσικής</c:v>
                </c:pt>
                <c:pt idx="14">
                  <c:v>Χημείας</c:v>
                </c:pt>
                <c:pt idx="15">
                  <c:v>Ιατρική</c:v>
                </c:pt>
                <c:pt idx="16">
                  <c:v>ΜΦΙΚ</c:v>
                </c:pt>
              </c:strCache>
              <c:extLst/>
            </c:strRef>
          </c:cat>
          <c:val>
            <c:numRef>
              <c:f>'φύλλο 1'!$K$154:$K$170</c:f>
              <c:numCache>
                <c:formatCode>_-* #,##0\ _€_-;\-* #,##0\ _€_-;_-* "-"??\ _€_-;_-@_-</c:formatCode>
                <c:ptCount val="17"/>
                <c:pt idx="0">
                  <c:v>1343136.63</c:v>
                </c:pt>
                <c:pt idx="1">
                  <c:v>1395348.13</c:v>
                </c:pt>
                <c:pt idx="2">
                  <c:v>338009.71</c:v>
                </c:pt>
                <c:pt idx="3">
                  <c:v>1789791.4500000002</c:v>
                </c:pt>
                <c:pt idx="4">
                  <c:v>0</c:v>
                </c:pt>
                <c:pt idx="5">
                  <c:v>362214.97</c:v>
                </c:pt>
                <c:pt idx="6">
                  <c:v>404220.76</c:v>
                </c:pt>
                <c:pt idx="7">
                  <c:v>1251380.53</c:v>
                </c:pt>
                <c:pt idx="8">
                  <c:v>189400</c:v>
                </c:pt>
                <c:pt idx="9">
                  <c:v>7245546.3900000006</c:v>
                </c:pt>
                <c:pt idx="10">
                  <c:v>2846339.1999999997</c:v>
                </c:pt>
                <c:pt idx="11">
                  <c:v>859184.07000000007</c:v>
                </c:pt>
                <c:pt idx="12">
                  <c:v>972007.5</c:v>
                </c:pt>
                <c:pt idx="13">
                  <c:v>1852820</c:v>
                </c:pt>
                <c:pt idx="14">
                  <c:v>4978350.0999999996</c:v>
                </c:pt>
                <c:pt idx="15">
                  <c:v>7820472.2199999997</c:v>
                </c:pt>
                <c:pt idx="16">
                  <c:v>0</c:v>
                </c:pt>
              </c:numCache>
              <c:extLst/>
            </c:numRef>
          </c:val>
          <c:extLst>
            <c:ext xmlns:c16="http://schemas.microsoft.com/office/drawing/2014/chart" uri="{C3380CC4-5D6E-409C-BE32-E72D297353CC}">
              <c16:uniqueId val="{0000000E-3776-4351-96FC-092924A69F8B}"/>
            </c:ext>
          </c:extLst>
        </c:ser>
        <c:dLbls>
          <c:showLegendKey val="0"/>
          <c:showVal val="0"/>
          <c:showCatName val="0"/>
          <c:showSerName val="0"/>
          <c:showPercent val="0"/>
          <c:showBubbleSize val="0"/>
        </c:dLbls>
        <c:gapWidth val="219"/>
        <c:overlap val="-27"/>
        <c:axId val="1317366688"/>
        <c:axId val="1317368352"/>
      </c:barChart>
      <c:catAx>
        <c:axId val="131736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8352"/>
        <c:crosses val="autoZero"/>
        <c:auto val="1"/>
        <c:lblAlgn val="ctr"/>
        <c:lblOffset val="100"/>
        <c:noMultiLvlLbl val="0"/>
      </c:catAx>
      <c:valAx>
        <c:axId val="131736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crossAx val="1317366688"/>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solidFill>
        <a:schemeClr val="accent2">
          <a:lumMod val="60000"/>
          <a:lumOff val="40000"/>
        </a:schemeClr>
      </a:solidFill>
      <a:round/>
    </a:ln>
    <a:effectLst/>
  </c:spPr>
  <c:txPr>
    <a:bodyPr/>
    <a:lstStyle/>
    <a:p>
      <a:pPr>
        <a:defRPr>
          <a:latin typeface="Arial" panose="020B0604020202020204" pitchFamily="34" charset="0"/>
          <a:cs typeface="Arial" panose="020B0604020202020204" pitchFamily="34" charset="0"/>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l-GR"/>
              <a:t>Δράση Ι: Νέοι Ερευνητές </a:t>
            </a:r>
          </a:p>
          <a:p>
            <a:pPr>
              <a:defRPr/>
            </a:pPr>
            <a:r>
              <a:rPr lang="el-GR"/>
              <a:t>Πλήθος αιτήσεων ανά Τμήμα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l-GR"/>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 1'!$AB$180:$AB$190</c:f>
              <c:strCache>
                <c:ptCount val="11"/>
                <c:pt idx="0">
                  <c:v>Βιολογίας</c:v>
                </c:pt>
                <c:pt idx="1">
                  <c:v>Δημοτικής Εκπαίδευσης</c:v>
                </c:pt>
                <c:pt idx="2">
                  <c:v>Επιστήμης και μηχανικής υλικών</c:v>
                </c:pt>
                <c:pt idx="3">
                  <c:v>Ιατρική</c:v>
                </c:pt>
                <c:pt idx="4">
                  <c:v>Ιστορίας και Αρχαιολογίας</c:v>
                </c:pt>
                <c:pt idx="5">
                  <c:v>Κοινωνιολογίας</c:v>
                </c:pt>
                <c:pt idx="6">
                  <c:v>Μαθηματικών &amp; εφαρμοσμένων μαθηματικών</c:v>
                </c:pt>
                <c:pt idx="7">
                  <c:v>Οικονομικών Επιστημών</c:v>
                </c:pt>
                <c:pt idx="8">
                  <c:v>Φιλολογίας</c:v>
                </c:pt>
                <c:pt idx="9">
                  <c:v>Φυσικής</c:v>
                </c:pt>
                <c:pt idx="10">
                  <c:v>Χημείας</c:v>
                </c:pt>
              </c:strCache>
            </c:strRef>
          </c:cat>
          <c:val>
            <c:numRef>
              <c:f>'φύλλο 1'!$AC$180:$AC$190</c:f>
              <c:numCache>
                <c:formatCode>General</c:formatCode>
                <c:ptCount val="11"/>
                <c:pt idx="0">
                  <c:v>16</c:v>
                </c:pt>
                <c:pt idx="1">
                  <c:v>1</c:v>
                </c:pt>
                <c:pt idx="2">
                  <c:v>4</c:v>
                </c:pt>
                <c:pt idx="3">
                  <c:v>14</c:v>
                </c:pt>
                <c:pt idx="4">
                  <c:v>6</c:v>
                </c:pt>
                <c:pt idx="5">
                  <c:v>1</c:v>
                </c:pt>
                <c:pt idx="6">
                  <c:v>1</c:v>
                </c:pt>
                <c:pt idx="7">
                  <c:v>1</c:v>
                </c:pt>
                <c:pt idx="8">
                  <c:v>1</c:v>
                </c:pt>
                <c:pt idx="9">
                  <c:v>2</c:v>
                </c:pt>
                <c:pt idx="10">
                  <c:v>6</c:v>
                </c:pt>
              </c:numCache>
            </c:numRef>
          </c:val>
          <c:extLst>
            <c:ext xmlns:c16="http://schemas.microsoft.com/office/drawing/2014/chart" uri="{C3380CC4-5D6E-409C-BE32-E72D297353CC}">
              <c16:uniqueId val="{00000000-8610-4ECC-9ACD-32D320BF6980}"/>
            </c:ext>
          </c:extLst>
        </c:ser>
        <c:dLbls>
          <c:dLblPos val="inEnd"/>
          <c:showLegendKey val="0"/>
          <c:showVal val="1"/>
          <c:showCatName val="0"/>
          <c:showSerName val="0"/>
          <c:showPercent val="0"/>
          <c:showBubbleSize val="0"/>
        </c:dLbls>
        <c:gapWidth val="115"/>
        <c:overlap val="-20"/>
        <c:axId val="1432178992"/>
        <c:axId val="1432178032"/>
      </c:barChart>
      <c:catAx>
        <c:axId val="143217899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432178032"/>
        <c:crosses val="autoZero"/>
        <c:auto val="1"/>
        <c:lblAlgn val="ctr"/>
        <c:lblOffset val="100"/>
        <c:noMultiLvlLbl val="0"/>
      </c:catAx>
      <c:valAx>
        <c:axId val="143217803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4321789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l-GR" sz="2000" dirty="0"/>
              <a:t>Δράση Ι: Νέοι Ερευνητές </a:t>
            </a:r>
          </a:p>
          <a:p>
            <a:pPr>
              <a:defRPr/>
            </a:pPr>
            <a:r>
              <a:rPr lang="el-GR" sz="2000" dirty="0"/>
              <a:t>Συνολικός προϋπολογισμός ανά τμήμα</a:t>
            </a:r>
          </a:p>
        </c:rich>
      </c:tx>
      <c:layout>
        <c:manualLayout>
          <c:xMode val="edge"/>
          <c:yMode val="edge"/>
          <c:x val="0.2532633186053927"/>
          <c:y val="1.6549726612468618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l-GR"/>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 1'!$AB$180:$AB$190</c:f>
              <c:strCache>
                <c:ptCount val="11"/>
                <c:pt idx="0">
                  <c:v>Βιολογίας</c:v>
                </c:pt>
                <c:pt idx="1">
                  <c:v>Δημοτικής Εκπαίδευσης</c:v>
                </c:pt>
                <c:pt idx="2">
                  <c:v>Επιστήμης και μηχανικής υλικών</c:v>
                </c:pt>
                <c:pt idx="3">
                  <c:v>Ιατρική</c:v>
                </c:pt>
                <c:pt idx="4">
                  <c:v>Ιστορίας και Αρχαιολογίας</c:v>
                </c:pt>
                <c:pt idx="5">
                  <c:v>Κοινωνιολογίας</c:v>
                </c:pt>
                <c:pt idx="6">
                  <c:v>Μαθηματικών &amp; εφαρμοσμένων μαθηματικών</c:v>
                </c:pt>
                <c:pt idx="7">
                  <c:v>Οικονομικών Επιστημών</c:v>
                </c:pt>
                <c:pt idx="8">
                  <c:v>Φιλολογίας</c:v>
                </c:pt>
                <c:pt idx="9">
                  <c:v>Φυσικής</c:v>
                </c:pt>
                <c:pt idx="10">
                  <c:v>Χημείας</c:v>
                </c:pt>
              </c:strCache>
            </c:strRef>
          </c:cat>
          <c:val>
            <c:numRef>
              <c:f>'φύλλο 1'!$AD$180:$AD$190</c:f>
              <c:numCache>
                <c:formatCode>_("€"* #,##0.00_);_("€"* \(#,##0.00\);_("€"* "-"??_);_(@_)</c:formatCode>
                <c:ptCount val="11"/>
                <c:pt idx="0">
                  <c:v>2992114.2600000002</c:v>
                </c:pt>
                <c:pt idx="1">
                  <c:v>200000</c:v>
                </c:pt>
                <c:pt idx="2">
                  <c:v>678507.41</c:v>
                </c:pt>
                <c:pt idx="3">
                  <c:v>2660969.38</c:v>
                </c:pt>
                <c:pt idx="4">
                  <c:v>835068.52999999991</c:v>
                </c:pt>
                <c:pt idx="5">
                  <c:v>181472</c:v>
                </c:pt>
                <c:pt idx="6">
                  <c:v>65519.99</c:v>
                </c:pt>
                <c:pt idx="7">
                  <c:v>171165.76</c:v>
                </c:pt>
                <c:pt idx="8">
                  <c:v>110973.5</c:v>
                </c:pt>
                <c:pt idx="9">
                  <c:v>220000</c:v>
                </c:pt>
                <c:pt idx="10">
                  <c:v>1199538</c:v>
                </c:pt>
              </c:numCache>
            </c:numRef>
          </c:val>
          <c:extLst>
            <c:ext xmlns:c16="http://schemas.microsoft.com/office/drawing/2014/chart" uri="{C3380CC4-5D6E-409C-BE32-E72D297353CC}">
              <c16:uniqueId val="{00000000-9A37-4EC1-BC7A-68AD23944630}"/>
            </c:ext>
          </c:extLst>
        </c:ser>
        <c:dLbls>
          <c:showLegendKey val="0"/>
          <c:showVal val="0"/>
          <c:showCatName val="0"/>
          <c:showSerName val="0"/>
          <c:showPercent val="0"/>
          <c:showBubbleSize val="0"/>
        </c:dLbls>
        <c:gapWidth val="115"/>
        <c:overlap val="-20"/>
        <c:axId val="1236696880"/>
        <c:axId val="1236705520"/>
      </c:barChart>
      <c:catAx>
        <c:axId val="123669688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236705520"/>
        <c:crosses val="autoZero"/>
        <c:auto val="1"/>
        <c:lblAlgn val="ctr"/>
        <c:lblOffset val="100"/>
        <c:noMultiLvlLbl val="0"/>
      </c:catAx>
      <c:valAx>
        <c:axId val="1236705520"/>
        <c:scaling>
          <c:orientation val="minMax"/>
        </c:scaling>
        <c:delete val="1"/>
        <c:axPos val="b"/>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crossAx val="12366968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l-GR"/>
              <a:t>Δράση ΙΙ: Συμπράξεις ερευνητών διαφορετικών ΑΕΙ</a:t>
            </a:r>
          </a:p>
          <a:p>
            <a:pPr>
              <a:defRPr/>
            </a:pPr>
            <a:r>
              <a:rPr lang="el-GR"/>
              <a:t>Πλήθος αιτήσεων ανά Τμήμα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l-GR"/>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 1'!$AB$196:$AB$210</c:f>
              <c:strCache>
                <c:ptCount val="15"/>
                <c:pt idx="0">
                  <c:v>Βιολογίας</c:v>
                </c:pt>
                <c:pt idx="1">
                  <c:v>Δημοτικής Εκπαίδευσης</c:v>
                </c:pt>
                <c:pt idx="2">
                  <c:v>Επιστήμης και μηχανικής υλικών</c:v>
                </c:pt>
                <c:pt idx="3">
                  <c:v>Επιστήμης υπολογιστών</c:v>
                </c:pt>
                <c:pt idx="4">
                  <c:v>Ιατρική</c:v>
                </c:pt>
                <c:pt idx="5">
                  <c:v>Ιστορίας και Αρχαιολογίας</c:v>
                </c:pt>
                <c:pt idx="6">
                  <c:v>Κοινωνιολογίας</c:v>
                </c:pt>
                <c:pt idx="7">
                  <c:v>Μαθηματικών &amp; εφαρμοσμένων μαθηματικών</c:v>
                </c:pt>
                <c:pt idx="8">
                  <c:v>Οικονομικών Επιστημών</c:v>
                </c:pt>
                <c:pt idx="9">
                  <c:v>Πολιτικών Επιστημών</c:v>
                </c:pt>
                <c:pt idx="10">
                  <c:v>Φιλολογίας</c:v>
                </c:pt>
                <c:pt idx="11">
                  <c:v>Φιλοσοφίας</c:v>
                </c:pt>
                <c:pt idx="12">
                  <c:v>Φυσικής</c:v>
                </c:pt>
                <c:pt idx="13">
                  <c:v>Χημείας</c:v>
                </c:pt>
                <c:pt idx="14">
                  <c:v>Ψυχολογίας</c:v>
                </c:pt>
              </c:strCache>
            </c:strRef>
          </c:cat>
          <c:val>
            <c:numRef>
              <c:f>'φύλλο 1'!$AC$196:$AC$210</c:f>
              <c:numCache>
                <c:formatCode>General</c:formatCode>
                <c:ptCount val="15"/>
                <c:pt idx="0">
                  <c:v>14</c:v>
                </c:pt>
                <c:pt idx="1">
                  <c:v>5</c:v>
                </c:pt>
                <c:pt idx="2">
                  <c:v>6</c:v>
                </c:pt>
                <c:pt idx="3">
                  <c:v>3</c:v>
                </c:pt>
                <c:pt idx="4">
                  <c:v>21</c:v>
                </c:pt>
                <c:pt idx="5">
                  <c:v>2</c:v>
                </c:pt>
                <c:pt idx="6">
                  <c:v>2</c:v>
                </c:pt>
                <c:pt idx="7">
                  <c:v>3</c:v>
                </c:pt>
                <c:pt idx="8">
                  <c:v>3</c:v>
                </c:pt>
                <c:pt idx="9">
                  <c:v>2</c:v>
                </c:pt>
                <c:pt idx="10">
                  <c:v>6</c:v>
                </c:pt>
                <c:pt idx="11">
                  <c:v>2</c:v>
                </c:pt>
                <c:pt idx="12">
                  <c:v>5</c:v>
                </c:pt>
                <c:pt idx="13">
                  <c:v>10</c:v>
                </c:pt>
                <c:pt idx="14">
                  <c:v>5</c:v>
                </c:pt>
              </c:numCache>
            </c:numRef>
          </c:val>
          <c:extLst>
            <c:ext xmlns:c16="http://schemas.microsoft.com/office/drawing/2014/chart" uri="{C3380CC4-5D6E-409C-BE32-E72D297353CC}">
              <c16:uniqueId val="{00000000-9CEE-46C4-BC8C-4CB615D6F3D0}"/>
            </c:ext>
          </c:extLst>
        </c:ser>
        <c:dLbls>
          <c:dLblPos val="inEnd"/>
          <c:showLegendKey val="0"/>
          <c:showVal val="1"/>
          <c:showCatName val="0"/>
          <c:showSerName val="0"/>
          <c:showPercent val="0"/>
          <c:showBubbleSize val="0"/>
        </c:dLbls>
        <c:gapWidth val="115"/>
        <c:overlap val="-20"/>
        <c:axId val="1738571824"/>
        <c:axId val="1738569424"/>
      </c:barChart>
      <c:catAx>
        <c:axId val="173857182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738569424"/>
        <c:crosses val="autoZero"/>
        <c:auto val="1"/>
        <c:lblAlgn val="ctr"/>
        <c:lblOffset val="100"/>
        <c:noMultiLvlLbl val="0"/>
      </c:catAx>
      <c:valAx>
        <c:axId val="17385694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73857182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l-GR" sz="2000" dirty="0"/>
              <a:t>Δράση ΙΙ: Συμπράξεις ερευνητών διαφορετικών ΑΕΙ</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95000"/>
                  </a:prstClr>
                </a:solidFill>
              </a:defRPr>
            </a:pPr>
            <a:r>
              <a:rPr lang="el-GR" sz="2000" b="1" i="0" u="none" strike="noStrike" kern="1200" spc="100" baseline="0" dirty="0">
                <a:solidFill>
                  <a:prstClr val="white">
                    <a:lumMod val="95000"/>
                  </a:prstClr>
                </a:solidFill>
                <a:effectLst>
                  <a:outerShdw blurRad="50800" dist="38100" dir="5400000" algn="t" rotWithShape="0">
                    <a:prstClr val="black">
                      <a:alpha val="40000"/>
                    </a:prstClr>
                  </a:outerShdw>
                </a:effectLst>
              </a:rPr>
              <a:t>Συνολικός προϋπολογισμός ανά τμήμα</a:t>
            </a:r>
            <a:r>
              <a:rPr lang="el-GR" sz="2000" dirty="0"/>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l-GR"/>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'φύλλο 1'!$AB$196:$AB$210</c:f>
              <c:strCache>
                <c:ptCount val="15"/>
                <c:pt idx="0">
                  <c:v>Βιολογίας</c:v>
                </c:pt>
                <c:pt idx="1">
                  <c:v>Δημοτικής Εκπαίδευσης</c:v>
                </c:pt>
                <c:pt idx="2">
                  <c:v>Επιστήμης και μηχανικής υλικών</c:v>
                </c:pt>
                <c:pt idx="3">
                  <c:v>Επιστήμης υπολογιστών</c:v>
                </c:pt>
                <c:pt idx="4">
                  <c:v>Ιατρική</c:v>
                </c:pt>
                <c:pt idx="5">
                  <c:v>Ιστορίας και Αρχαιολογίας</c:v>
                </c:pt>
                <c:pt idx="6">
                  <c:v>Κοινωνιολογίας</c:v>
                </c:pt>
                <c:pt idx="7">
                  <c:v>Μαθηματικών &amp; εφαρμοσμένων μαθηματικών</c:v>
                </c:pt>
                <c:pt idx="8">
                  <c:v>Οικονομικών Επιστημών</c:v>
                </c:pt>
                <c:pt idx="9">
                  <c:v>Πολιτικών Επιστημών</c:v>
                </c:pt>
                <c:pt idx="10">
                  <c:v>Φιλολογίας</c:v>
                </c:pt>
                <c:pt idx="11">
                  <c:v>Φιλοσοφίας</c:v>
                </c:pt>
                <c:pt idx="12">
                  <c:v>Φυσικής</c:v>
                </c:pt>
                <c:pt idx="13">
                  <c:v>Χημείας</c:v>
                </c:pt>
                <c:pt idx="14">
                  <c:v>Ψυχολογίας</c:v>
                </c:pt>
              </c:strCache>
            </c:strRef>
          </c:cat>
          <c:val>
            <c:numRef>
              <c:f>'φύλλο 1'!$AD$196:$AD$210</c:f>
              <c:numCache>
                <c:formatCode>_("€"* #,##0.00_);_("€"* \(#,##0.00\);_("€"* "-"??_);_(@_)</c:formatCode>
                <c:ptCount val="15"/>
                <c:pt idx="0">
                  <c:v>4253432.1300000008</c:v>
                </c:pt>
                <c:pt idx="1">
                  <c:v>1589791.4500000002</c:v>
                </c:pt>
                <c:pt idx="2">
                  <c:v>2167831.79</c:v>
                </c:pt>
                <c:pt idx="3">
                  <c:v>859184.07000000007</c:v>
                </c:pt>
                <c:pt idx="4">
                  <c:v>5159502.84</c:v>
                </c:pt>
                <c:pt idx="5">
                  <c:v>508068.1</c:v>
                </c:pt>
                <c:pt idx="6">
                  <c:v>180742.97</c:v>
                </c:pt>
                <c:pt idx="7">
                  <c:v>906487.51</c:v>
                </c:pt>
                <c:pt idx="8">
                  <c:v>233055</c:v>
                </c:pt>
                <c:pt idx="9">
                  <c:v>189400</c:v>
                </c:pt>
                <c:pt idx="10">
                  <c:v>1284374.6299999999</c:v>
                </c:pt>
                <c:pt idx="11">
                  <c:v>338009.71</c:v>
                </c:pt>
                <c:pt idx="12">
                  <c:v>1632820</c:v>
                </c:pt>
                <c:pt idx="13">
                  <c:v>3778812.1</c:v>
                </c:pt>
                <c:pt idx="14">
                  <c:v>1251380.53</c:v>
                </c:pt>
              </c:numCache>
            </c:numRef>
          </c:val>
          <c:extLst>
            <c:ext xmlns:c16="http://schemas.microsoft.com/office/drawing/2014/chart" uri="{C3380CC4-5D6E-409C-BE32-E72D297353CC}">
              <c16:uniqueId val="{00000000-954C-4D6E-9932-3AD97EB672F7}"/>
            </c:ext>
          </c:extLst>
        </c:ser>
        <c:dLbls>
          <c:showLegendKey val="0"/>
          <c:showVal val="0"/>
          <c:showCatName val="0"/>
          <c:showSerName val="0"/>
          <c:showPercent val="0"/>
          <c:showBubbleSize val="0"/>
        </c:dLbls>
        <c:gapWidth val="115"/>
        <c:overlap val="-20"/>
        <c:axId val="1237976352"/>
        <c:axId val="1237973472"/>
      </c:barChart>
      <c:catAx>
        <c:axId val="123797635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l-GR"/>
          </a:p>
        </c:txPr>
        <c:crossAx val="1237973472"/>
        <c:crosses val="autoZero"/>
        <c:auto val="1"/>
        <c:lblAlgn val="ctr"/>
        <c:lblOffset val="100"/>
        <c:noMultiLvlLbl val="0"/>
      </c:catAx>
      <c:valAx>
        <c:axId val="1237973472"/>
        <c:scaling>
          <c:orientation val="minMax"/>
        </c:scaling>
        <c:delete val="1"/>
        <c:axPos val="b"/>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crossAx val="12379763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25EC35-F200-48CB-A3AA-C9FA853C4480}" type="datetime1">
              <a:rPr lang="el-GR" smtClean="0"/>
              <a:t>27/9/2024</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l-GR" smtClean="0"/>
              <a:t>‹#›</a:t>
            </a:fld>
            <a:endParaRPr lang="el-G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18AEB0-448B-4991-B65B-61CCE66A5E04}" type="datetime1">
              <a:rPr lang="el-GR" noProof="0" smtClean="0"/>
              <a:t>27/9/2024</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l-GR" noProof="0" smtClean="0"/>
              <a:t>‹#›</a:t>
            </a:fld>
            <a:endParaRPr lang="el-GR"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1</a:t>
            </a:fld>
            <a:endParaRPr lang="el-GR"/>
          </a:p>
        </p:txBody>
      </p:sp>
    </p:spTree>
    <p:extLst>
      <p:ext uri="{BB962C8B-B14F-4D97-AF65-F5344CB8AC3E}">
        <p14:creationId xmlns:p14="http://schemas.microsoft.com/office/powerpoint/2010/main" val="330048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17</a:t>
            </a:fld>
            <a:endParaRPr lang="el-GR"/>
          </a:p>
        </p:txBody>
      </p:sp>
    </p:spTree>
    <p:extLst>
      <p:ext uri="{BB962C8B-B14F-4D97-AF65-F5344CB8AC3E}">
        <p14:creationId xmlns:p14="http://schemas.microsoft.com/office/powerpoint/2010/main" val="415575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2</a:t>
            </a:fld>
            <a:endParaRPr lang="el-GR"/>
          </a:p>
        </p:txBody>
      </p:sp>
    </p:spTree>
    <p:extLst>
      <p:ext uri="{BB962C8B-B14F-4D97-AF65-F5344CB8AC3E}">
        <p14:creationId xmlns:p14="http://schemas.microsoft.com/office/powerpoint/2010/main" val="355838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3</a:t>
            </a:fld>
            <a:endParaRPr lang="el-GR"/>
          </a:p>
        </p:txBody>
      </p:sp>
    </p:spTree>
    <p:extLst>
      <p:ext uri="{BB962C8B-B14F-4D97-AF65-F5344CB8AC3E}">
        <p14:creationId xmlns:p14="http://schemas.microsoft.com/office/powerpoint/2010/main" val="257301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4</a:t>
            </a:fld>
            <a:endParaRPr lang="el-GR"/>
          </a:p>
        </p:txBody>
      </p:sp>
    </p:spTree>
    <p:extLst>
      <p:ext uri="{BB962C8B-B14F-4D97-AF65-F5344CB8AC3E}">
        <p14:creationId xmlns:p14="http://schemas.microsoft.com/office/powerpoint/2010/main" val="337820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5</a:t>
            </a:fld>
            <a:endParaRPr lang="el-GR"/>
          </a:p>
        </p:txBody>
      </p:sp>
    </p:spTree>
    <p:extLst>
      <p:ext uri="{BB962C8B-B14F-4D97-AF65-F5344CB8AC3E}">
        <p14:creationId xmlns:p14="http://schemas.microsoft.com/office/powerpoint/2010/main" val="294239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6</a:t>
            </a:fld>
            <a:endParaRPr lang="el-GR"/>
          </a:p>
        </p:txBody>
      </p:sp>
    </p:spTree>
    <p:extLst>
      <p:ext uri="{BB962C8B-B14F-4D97-AF65-F5344CB8AC3E}">
        <p14:creationId xmlns:p14="http://schemas.microsoft.com/office/powerpoint/2010/main" val="189787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10</a:t>
            </a:fld>
            <a:endParaRPr lang="el-GR"/>
          </a:p>
        </p:txBody>
      </p:sp>
    </p:spTree>
    <p:extLst>
      <p:ext uri="{BB962C8B-B14F-4D97-AF65-F5344CB8AC3E}">
        <p14:creationId xmlns:p14="http://schemas.microsoft.com/office/powerpoint/2010/main" val="143448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14</a:t>
            </a:fld>
            <a:endParaRPr lang="el-GR"/>
          </a:p>
        </p:txBody>
      </p:sp>
    </p:spTree>
    <p:extLst>
      <p:ext uri="{BB962C8B-B14F-4D97-AF65-F5344CB8AC3E}">
        <p14:creationId xmlns:p14="http://schemas.microsoft.com/office/powerpoint/2010/main" val="28732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noProof="0" dirty="0"/>
          </a:p>
        </p:txBody>
      </p:sp>
      <p:sp>
        <p:nvSpPr>
          <p:cNvPr id="4" name="Θέση αριθμού διαφάνειας 3"/>
          <p:cNvSpPr>
            <a:spLocks noGrp="1"/>
          </p:cNvSpPr>
          <p:nvPr>
            <p:ph type="sldNum" sz="quarter" idx="5"/>
          </p:nvPr>
        </p:nvSpPr>
        <p:spPr/>
        <p:txBody>
          <a:bodyPr/>
          <a:lstStyle/>
          <a:p>
            <a:pPr rtl="0"/>
            <a:fld id="{DF61EA0F-A667-4B49-8422-0062BC55E249}" type="slidenum">
              <a:rPr lang="el-GR" smtClean="0"/>
              <a:t>16</a:t>
            </a:fld>
            <a:endParaRPr lang="el-GR"/>
          </a:p>
        </p:txBody>
      </p:sp>
    </p:spTree>
    <p:extLst>
      <p:ext uri="{BB962C8B-B14F-4D97-AF65-F5344CB8AC3E}">
        <p14:creationId xmlns:p14="http://schemas.microsoft.com/office/powerpoint/2010/main" val="130235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7" name="Ορθογώνιο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9" name="Ορθογώνιο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l-GR" sz="1800" noProof="0"/>
          </a:p>
        </p:txBody>
      </p:sp>
      <p:cxnSp>
        <p:nvCxnSpPr>
          <p:cNvPr id="12" name="Ευθεία γραμμή σύνδεσης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Τίτλος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l-GR" noProof="0"/>
              <a:t>Κάντε κλικ για επεξεργασία των στυλ κειμένου του υποδείγματος</a:t>
            </a:r>
          </a:p>
          <a:p>
            <a:pPr marL="0" lvl="1" indent="0" rtl="0">
              <a:lnSpc>
                <a:spcPct val="150000"/>
              </a:lnSpc>
              <a:spcBef>
                <a:spcPts val="1000"/>
              </a:spcBef>
              <a:spcAft>
                <a:spcPts val="1200"/>
              </a:spcAft>
              <a:buNone/>
            </a:pPr>
            <a:r>
              <a:rPr lang="el-GR" noProof="0"/>
              <a:t>Δεύτερου επιπέδου</a:t>
            </a:r>
          </a:p>
          <a:p>
            <a:pPr marL="0" lvl="2" indent="0" rtl="0">
              <a:lnSpc>
                <a:spcPct val="150000"/>
              </a:lnSpc>
              <a:spcBef>
                <a:spcPts val="1000"/>
              </a:spcBef>
              <a:spcAft>
                <a:spcPts val="1200"/>
              </a:spcAft>
              <a:buNone/>
            </a:pPr>
            <a:r>
              <a:rPr lang="el-GR" noProof="0"/>
              <a:t>Τρίτου επιπέδου</a:t>
            </a:r>
          </a:p>
          <a:p>
            <a:pPr marL="0" lvl="3" indent="0" rtl="0">
              <a:lnSpc>
                <a:spcPct val="150000"/>
              </a:lnSpc>
              <a:spcBef>
                <a:spcPts val="1000"/>
              </a:spcBef>
              <a:spcAft>
                <a:spcPts val="1200"/>
              </a:spcAft>
              <a:buNone/>
            </a:pPr>
            <a:r>
              <a:rPr lang="el-GR" noProof="0"/>
              <a:t>Τέταρτου επιπέδου</a:t>
            </a:r>
          </a:p>
          <a:p>
            <a:pPr marL="0" lvl="4" indent="0" rtl="0">
              <a:lnSpc>
                <a:spcPct val="150000"/>
              </a:lnSpc>
              <a:spcBef>
                <a:spcPts val="1000"/>
              </a:spcBef>
              <a:spcAft>
                <a:spcPts val="1200"/>
              </a:spcAft>
              <a:buNone/>
            </a:pPr>
            <a:r>
              <a:rPr lang="el-GR" noProof="0"/>
              <a:t>Πέμπτου επιπέδου</a:t>
            </a:r>
          </a:p>
        </p:txBody>
      </p:sp>
      <p:sp>
        <p:nvSpPr>
          <p:cNvPr id="6" name="Θέση ημερομηνίας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C37AFF4F-40C4-488D-95BE-74F63293737C}" type="datetime1">
              <a:rPr lang="el-GR" noProof="0" smtClean="0"/>
              <a:t>27/9/2024</a:t>
            </a:fld>
            <a:endParaRPr lang="el-GR" noProof="0"/>
          </a:p>
        </p:txBody>
      </p:sp>
      <p:sp>
        <p:nvSpPr>
          <p:cNvPr id="7" name="Θέση υποσέλιδου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l-GR" noProof="0"/>
          </a:p>
        </p:txBody>
      </p:sp>
      <p:sp>
        <p:nvSpPr>
          <p:cNvPr id="8" name="Θέση αριθμού διαφάνειας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l-GR" noProof="0" smtClean="0"/>
              <a:pPr/>
              <a:t>‹#›</a:t>
            </a:fld>
            <a:endParaRPr lang="el-GR"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9" name="Ορθογώνιο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10" name="Ορθογώνιο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noProof="0"/>
          </a:p>
        </p:txBody>
      </p:sp>
      <p:sp>
        <p:nvSpPr>
          <p:cNvPr id="2" name="Τίτλος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el-GR" noProof="0"/>
              <a:t>Κάντε κλικ για να επεξεργαστείτε το Στυλ κύριου τίτλου</a:t>
            </a:r>
          </a:p>
        </p:txBody>
      </p:sp>
      <p:sp>
        <p:nvSpPr>
          <p:cNvPr id="7" name="Θέση περιεχομένου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l-GR" noProof="0"/>
              <a:t>Στυλ υποδείγματος κειμένου</a:t>
            </a:r>
          </a:p>
          <a:p>
            <a:pPr marL="0" lvl="1" indent="0" rtl="0">
              <a:lnSpc>
                <a:spcPct val="150000"/>
              </a:lnSpc>
              <a:spcBef>
                <a:spcPts val="1000"/>
              </a:spcBef>
              <a:spcAft>
                <a:spcPts val="1200"/>
              </a:spcAft>
              <a:buNone/>
            </a:pPr>
            <a:r>
              <a:rPr lang="el-GR" noProof="0"/>
              <a:t>Δεύτερου επιπέδου</a:t>
            </a:r>
          </a:p>
          <a:p>
            <a:pPr marL="0" lvl="2" indent="0" rtl="0">
              <a:lnSpc>
                <a:spcPct val="150000"/>
              </a:lnSpc>
              <a:spcBef>
                <a:spcPts val="1000"/>
              </a:spcBef>
              <a:spcAft>
                <a:spcPts val="1200"/>
              </a:spcAft>
              <a:buNone/>
            </a:pPr>
            <a:r>
              <a:rPr lang="el-GR" noProof="0"/>
              <a:t>Τρίτου επιπέδου</a:t>
            </a:r>
          </a:p>
          <a:p>
            <a:pPr marL="0" lvl="3" indent="0" rtl="0">
              <a:lnSpc>
                <a:spcPct val="150000"/>
              </a:lnSpc>
              <a:spcBef>
                <a:spcPts val="1000"/>
              </a:spcBef>
              <a:spcAft>
                <a:spcPts val="1200"/>
              </a:spcAft>
              <a:buNone/>
            </a:pPr>
            <a:r>
              <a:rPr lang="el-GR" noProof="0"/>
              <a:t>Τέταρτου επιπέδου</a:t>
            </a:r>
          </a:p>
          <a:p>
            <a:pPr marL="0" lvl="4" indent="0" rtl="0">
              <a:lnSpc>
                <a:spcPct val="150000"/>
              </a:lnSpc>
              <a:spcBef>
                <a:spcPts val="1000"/>
              </a:spcBef>
              <a:spcAft>
                <a:spcPts val="1200"/>
              </a:spcAft>
              <a:buNone/>
            </a:pPr>
            <a:r>
              <a:rPr lang="el-GR" noProof="0"/>
              <a:t>Πέμπτου επιπέδου</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l-GR" sz="1800" noProof="0"/>
          </a:p>
        </p:txBody>
      </p:sp>
      <p:sp>
        <p:nvSpPr>
          <p:cNvPr id="2" name="Θέση τίτλου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34F4DB93-61BC-4F99-B8E9-D8CB30D3A06D}" type="datetime1">
              <a:rPr lang="el-GR" noProof="0" smtClean="0"/>
              <a:t>27/9/2024</a:t>
            </a:fld>
            <a:endParaRPr lang="el-GR" noProof="0" dirty="0"/>
          </a:p>
        </p:txBody>
      </p:sp>
      <p:sp>
        <p:nvSpPr>
          <p:cNvPr id="5" name="Θέση υποσέλιδου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l-GR" noProof="0"/>
          </a:p>
        </p:txBody>
      </p:sp>
      <p:sp>
        <p:nvSpPr>
          <p:cNvPr id="6" name="Θέση αριθμού διαφάνειας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l-GR" noProof="0" smtClean="0"/>
              <a:pPr/>
              <a:t>‹#›</a:t>
            </a:fld>
            <a:endParaRPr lang="el-GR" noProof="0"/>
          </a:p>
        </p:txBody>
      </p:sp>
      <p:cxnSp>
        <p:nvCxnSpPr>
          <p:cNvPr id="8" name="Ευθεία γραμμή σύνδεσης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7"/>
          <p:cNvSpPr txBox="1">
            <a:spLocks/>
          </p:cNvSpPr>
          <p:nvPr/>
        </p:nvSpPr>
        <p:spPr>
          <a:xfrm>
            <a:off x="233033" y="6217920"/>
            <a:ext cx="10968059" cy="6400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endParaRPr lang="el-GR" dirty="0">
              <a:latin typeface="Segoe UI Light" panose="020B0502040204020203" pitchFamily="34" charset="0"/>
              <a:cs typeface="Segoe UI Light" panose="020B0502040204020203" pitchFamily="34"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Rectangle 4"/>
          <p:cNvSpPr>
            <a:spLocks noChangeArrowheads="1"/>
          </p:cNvSpPr>
          <p:nvPr/>
        </p:nvSpPr>
        <p:spPr bwMode="auto">
          <a:xfrm>
            <a:off x="376844" y="64368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ectangle 6"/>
          <p:cNvSpPr>
            <a:spLocks noChangeArrowheads="1"/>
          </p:cNvSpPr>
          <p:nvPr/>
        </p:nvSpPr>
        <p:spPr bwMode="auto">
          <a:xfrm>
            <a:off x="6500553" y="6306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26" name="Picture 2">
            <a:extLst>
              <a:ext uri="{FF2B5EF4-FFF2-40B4-BE49-F238E27FC236}">
                <a16:creationId xmlns:a16="http://schemas.microsoft.com/office/drawing/2014/main" id="{D71D3BFF-E65E-C2AF-B519-AADE2E33C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135" y="1434763"/>
            <a:ext cx="6371952" cy="3585816"/>
          </a:xfrm>
          <a:prstGeom prst="rect">
            <a:avLst/>
          </a:prstGeom>
          <a:noFill/>
          <a:extLst>
            <a:ext uri="{909E8E84-426E-40DD-AFC4-6F175D3DCCD1}">
              <a14:hiddenFill xmlns:a14="http://schemas.microsoft.com/office/drawing/2010/main">
                <a:solidFill>
                  <a:srgbClr val="FFFFFF"/>
                </a:solidFill>
              </a14:hiddenFill>
            </a:ext>
          </a:extLst>
        </p:spPr>
      </p:pic>
      <p:sp>
        <p:nvSpPr>
          <p:cNvPr id="10" name="Τίτλος 9">
            <a:extLst>
              <a:ext uri="{FF2B5EF4-FFF2-40B4-BE49-F238E27FC236}">
                <a16:creationId xmlns:a16="http://schemas.microsoft.com/office/drawing/2014/main" id="{F87ABDD0-D933-DA45-5B20-687022C8C291}"/>
              </a:ext>
            </a:extLst>
          </p:cNvPr>
          <p:cNvSpPr>
            <a:spLocks noGrp="1"/>
          </p:cNvSpPr>
          <p:nvPr>
            <p:ph type="title"/>
          </p:nvPr>
        </p:nvSpPr>
        <p:spPr/>
        <p:txBody>
          <a:bodyPr>
            <a:normAutofit fontScale="90000"/>
          </a:bodyPr>
          <a:lstStyle/>
          <a:p>
            <a:r>
              <a:rPr lang="el-GR" dirty="0"/>
              <a:t>Πανεπιστήμιο Κρήτης &amp; Εμπιστοσύνη στα Αστέρια μας (</a:t>
            </a:r>
            <a:r>
              <a:rPr lang="en-GB" dirty="0"/>
              <a:t>Trust your stars)</a:t>
            </a:r>
            <a:endParaRPr lang="el-GR" dirty="0"/>
          </a:p>
        </p:txBody>
      </p:sp>
      <p:pic>
        <p:nvPicPr>
          <p:cNvPr id="12" name="Εικόνα 11">
            <a:extLst>
              <a:ext uri="{FF2B5EF4-FFF2-40B4-BE49-F238E27FC236}">
                <a16:creationId xmlns:a16="http://schemas.microsoft.com/office/drawing/2014/main" id="{7299CB45-627F-AC5C-8D3D-9DE9C0B64469}"/>
              </a:ext>
            </a:extLst>
          </p:cNvPr>
          <p:cNvPicPr>
            <a:picLocks noChangeAspect="1"/>
          </p:cNvPicPr>
          <p:nvPr/>
        </p:nvPicPr>
        <p:blipFill>
          <a:blip r:embed="rId4"/>
          <a:stretch>
            <a:fillRect/>
          </a:stretch>
        </p:blipFill>
        <p:spPr>
          <a:xfrm>
            <a:off x="1853460" y="5441756"/>
            <a:ext cx="8179302" cy="864432"/>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a:bodyPr>
          <a:lstStyle/>
          <a:p>
            <a:pPr rtl="0"/>
            <a:r>
              <a:rPr lang="el-GR" b="1" spc="-100" dirty="0">
                <a:latin typeface="Segoe UI Light" panose="020B0502040204020203" pitchFamily="34" charset="0"/>
                <a:cs typeface="Segoe UI Light" panose="020B0502040204020203" pitchFamily="34" charset="0"/>
              </a:rPr>
              <a:t>Μερικά αριθμητικά στοιχεία για τη </a:t>
            </a:r>
            <a:r>
              <a:rPr lang="el-GR" b="1" spc="-100" dirty="0">
                <a:solidFill>
                  <a:srgbClr val="D24726"/>
                </a:solidFill>
                <a:latin typeface="Segoe UI Light" panose="020B0502040204020203" pitchFamily="34" charset="0"/>
                <a:cs typeface="Segoe UI Light" panose="020B0502040204020203" pitchFamily="34" charset="0"/>
              </a:rPr>
              <a:t>Δράση Ι ‘Νέοι Ερευνητές’…</a:t>
            </a:r>
          </a:p>
        </p:txBody>
      </p:sp>
      <p:sp>
        <p:nvSpPr>
          <p:cNvPr id="5" name="Θέση περιεχομένου 17"/>
          <p:cNvSpPr txBox="1">
            <a:spLocks/>
          </p:cNvSpPr>
          <p:nvPr/>
        </p:nvSpPr>
        <p:spPr>
          <a:xfrm>
            <a:off x="995734" y="1851130"/>
            <a:ext cx="9621012" cy="433195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Βιολογίας υποβλήθηκε το 30% των προτάσεων της Δράσης Ι (16 αιτήσεις), με συνολικό προϋπολογισμό 2.9 εκ. € (32% του συνολικού π/υ της Δράσης Ι)</a:t>
            </a:r>
          </a:p>
          <a:p>
            <a:pPr lvl="0" rtl="0">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Ακολουθεί το Τμήμα Ιατρικής (26% των αιτήσεων της Δράσης Ι), με αιτούμενο προϋπολογισμό 2,6 εκ. €.</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Χημείας υποβλήθηκε το 11% των προτάσεων της Δράσης Ι (6 αιτήσεις), με συνολικό προϋπολογισμό 1,199 εκ. € (13% του συνολικού π/υ της Δράσης Ι)</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Ιστορίας και Αρχαιολογίας υποβλήθηκε το 11% των προτάσεων της Δράσης Ι (6 αιτήσεις), με συνολικό προϋπολογισμό 835 χιλ. € (9% του συνολικού π/υ της Δράσης Ι)</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Ακολουθούν το τμήμα Επιστήμης και Μηχανικής υλικών (8% των αιτήσεων) και το τμήμα Φυσικής (4% των αιτήσεων)</a:t>
            </a: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253654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a:xfrm>
            <a:off x="575797" y="611828"/>
            <a:ext cx="7066948" cy="752947"/>
          </a:xfrm>
        </p:spPr>
        <p:txBody>
          <a:bodyPr>
            <a:normAutofit fontScale="90000"/>
          </a:bodyPr>
          <a:lstStyle/>
          <a:p>
            <a:r>
              <a:rPr lang="el-GR" sz="2200" b="1" i="0" u="none" strike="noStrike" dirty="0">
                <a:solidFill>
                  <a:srgbClr val="000000"/>
                </a:solidFill>
                <a:effectLst/>
                <a:latin typeface="Aptos Narrow" panose="020B0004020202020204" pitchFamily="34" charset="0"/>
              </a:rPr>
              <a:t>Αριθμός αιτήσεων και προϋπολογισμός ανά Δράση</a:t>
            </a:r>
            <a:br>
              <a:rPr lang="el-GR" sz="2200" b="1" i="0" u="none" strike="noStrike" dirty="0">
                <a:solidFill>
                  <a:srgbClr val="000000"/>
                </a:solidFill>
                <a:effectLst/>
                <a:latin typeface="Aptos Narrow" panose="020B0004020202020204" pitchFamily="34" charset="0"/>
              </a:rPr>
            </a:br>
            <a:r>
              <a:rPr lang="el-GR" sz="2200" b="1" i="0" u="none" strike="noStrike" dirty="0" err="1">
                <a:solidFill>
                  <a:srgbClr val="FF0000"/>
                </a:solidFill>
                <a:effectLst/>
                <a:latin typeface="Aptos Narrow" panose="020B0004020202020204" pitchFamily="34" charset="0"/>
              </a:rPr>
              <a:t>Δράση</a:t>
            </a:r>
            <a:r>
              <a:rPr lang="el-GR" sz="2200" b="1" i="0" u="none" strike="noStrike" dirty="0">
                <a:solidFill>
                  <a:srgbClr val="FF0000"/>
                </a:solidFill>
                <a:effectLst/>
                <a:latin typeface="Aptos Narrow" panose="020B0004020202020204" pitchFamily="34" charset="0"/>
              </a:rPr>
              <a:t> Ι: Νέοι ερευνητές</a:t>
            </a:r>
            <a:br>
              <a:rPr lang="el-GR" sz="2200" b="1" i="0" u="none" strike="noStrike" dirty="0">
                <a:solidFill>
                  <a:srgbClr val="FF0000"/>
                </a:solidFill>
                <a:effectLst/>
                <a:latin typeface="Aptos Narrow" panose="020B0004020202020204" pitchFamily="34" charset="0"/>
              </a:rPr>
            </a:br>
            <a:endParaRPr lang="el-GR" sz="2000" dirty="0">
              <a:solidFill>
                <a:schemeClr val="accent1">
                  <a:lumMod val="60000"/>
                  <a:lumOff val="40000"/>
                </a:schemeClr>
              </a:solidFill>
            </a:endParaRPr>
          </a:p>
        </p:txBody>
      </p:sp>
      <p:pic>
        <p:nvPicPr>
          <p:cNvPr id="4" name="Εικόνα 3">
            <a:extLst>
              <a:ext uri="{FF2B5EF4-FFF2-40B4-BE49-F238E27FC236}">
                <a16:creationId xmlns:a16="http://schemas.microsoft.com/office/drawing/2014/main" id="{BD19633E-B3F2-6740-F725-BD60F22BF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graphicFrame>
        <p:nvGraphicFramePr>
          <p:cNvPr id="5" name="Πίνακας 4">
            <a:extLst>
              <a:ext uri="{FF2B5EF4-FFF2-40B4-BE49-F238E27FC236}">
                <a16:creationId xmlns:a16="http://schemas.microsoft.com/office/drawing/2014/main" id="{C186BB6A-049B-7F05-4026-2D289713C8B0}"/>
              </a:ext>
            </a:extLst>
          </p:cNvPr>
          <p:cNvGraphicFramePr>
            <a:graphicFrameLocks noGrp="1"/>
          </p:cNvGraphicFramePr>
          <p:nvPr>
            <p:extLst>
              <p:ext uri="{D42A27DB-BD31-4B8C-83A1-F6EECF244321}">
                <p14:modId xmlns:p14="http://schemas.microsoft.com/office/powerpoint/2010/main" val="2207603475"/>
              </p:ext>
            </p:extLst>
          </p:nvPr>
        </p:nvGraphicFramePr>
        <p:xfrm>
          <a:off x="1491916" y="1594655"/>
          <a:ext cx="9344329" cy="4661226"/>
        </p:xfrm>
        <a:graphic>
          <a:graphicData uri="http://schemas.openxmlformats.org/drawingml/2006/table">
            <a:tbl>
              <a:tblPr/>
              <a:tblGrid>
                <a:gridCol w="3172151">
                  <a:extLst>
                    <a:ext uri="{9D8B030D-6E8A-4147-A177-3AD203B41FA5}">
                      <a16:colId xmlns:a16="http://schemas.microsoft.com/office/drawing/2014/main" val="3388610205"/>
                    </a:ext>
                  </a:extLst>
                </a:gridCol>
                <a:gridCol w="1021502">
                  <a:extLst>
                    <a:ext uri="{9D8B030D-6E8A-4147-A177-3AD203B41FA5}">
                      <a16:colId xmlns:a16="http://schemas.microsoft.com/office/drawing/2014/main" val="3784653149"/>
                    </a:ext>
                  </a:extLst>
                </a:gridCol>
                <a:gridCol w="1461710">
                  <a:extLst>
                    <a:ext uri="{9D8B030D-6E8A-4147-A177-3AD203B41FA5}">
                      <a16:colId xmlns:a16="http://schemas.microsoft.com/office/drawing/2014/main" val="2608582839"/>
                    </a:ext>
                  </a:extLst>
                </a:gridCol>
                <a:gridCol w="2161902">
                  <a:extLst>
                    <a:ext uri="{9D8B030D-6E8A-4147-A177-3AD203B41FA5}">
                      <a16:colId xmlns:a16="http://schemas.microsoft.com/office/drawing/2014/main" val="700385136"/>
                    </a:ext>
                  </a:extLst>
                </a:gridCol>
                <a:gridCol w="1527064">
                  <a:extLst>
                    <a:ext uri="{9D8B030D-6E8A-4147-A177-3AD203B41FA5}">
                      <a16:colId xmlns:a16="http://schemas.microsoft.com/office/drawing/2014/main" val="2813758015"/>
                    </a:ext>
                  </a:extLst>
                </a:gridCol>
              </a:tblGrid>
              <a:tr h="465322">
                <a:tc>
                  <a:txBody>
                    <a:bodyPr/>
                    <a:lstStyle/>
                    <a:p>
                      <a:pPr algn="l" fontAlgn="b"/>
                      <a:r>
                        <a:rPr lang="el-GR" sz="1600" b="1" i="0" u="none" strike="noStrike" dirty="0">
                          <a:solidFill>
                            <a:srgbClr val="FF0000"/>
                          </a:solidFill>
                          <a:effectLst/>
                          <a:latin typeface="Aptos Narrow" panose="020B0004020202020204" pitchFamily="34" charset="0"/>
                        </a:rPr>
                        <a:t>ΔΡΑΣΗ Ι</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gridSpan="2">
                  <a:txBody>
                    <a:bodyPr/>
                    <a:lstStyle/>
                    <a:p>
                      <a:pPr algn="ctr" fontAlgn="ctr"/>
                      <a:r>
                        <a:rPr lang="el-GR" sz="1600" b="1" i="0" u="none" strike="noStrike" dirty="0">
                          <a:solidFill>
                            <a:srgbClr val="000000"/>
                          </a:solidFill>
                          <a:effectLst/>
                          <a:latin typeface="Aptos Narrow" panose="020B0004020202020204" pitchFamily="34" charset="0"/>
                        </a:rPr>
                        <a:t>Πλήθος Αιτήσεων</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tc gridSpan="2">
                  <a:txBody>
                    <a:bodyPr/>
                    <a:lstStyle/>
                    <a:p>
                      <a:pPr algn="ctr" fontAlgn="ctr"/>
                      <a:r>
                        <a:rPr lang="el-GR" sz="1600" b="1" i="0" u="none" strike="noStrike" dirty="0">
                          <a:solidFill>
                            <a:srgbClr val="000000"/>
                          </a:solidFill>
                          <a:effectLst/>
                          <a:latin typeface="Aptos Narrow" panose="020B0004020202020204" pitchFamily="34" charset="0"/>
                        </a:rPr>
                        <a:t>Αιτούμενος προϋπολογισμός </a:t>
                      </a:r>
                    </a:p>
                    <a:p>
                      <a:pPr algn="ctr" fontAlgn="ctr"/>
                      <a:r>
                        <a:rPr lang="el-GR" sz="1600" b="1" i="0" u="none" strike="noStrike" dirty="0">
                          <a:solidFill>
                            <a:srgbClr val="000000"/>
                          </a:solidFill>
                          <a:effectLst/>
                          <a:latin typeface="Aptos Narrow" panose="020B0004020202020204" pitchFamily="34" charset="0"/>
                        </a:rPr>
                        <a:t>Παν/</a:t>
                      </a:r>
                      <a:r>
                        <a:rPr lang="el-GR" sz="1600" b="1" i="0" u="none" strike="noStrike" dirty="0" err="1">
                          <a:solidFill>
                            <a:srgbClr val="000000"/>
                          </a:solidFill>
                          <a:effectLst/>
                          <a:latin typeface="Aptos Narrow" panose="020B0004020202020204" pitchFamily="34" charset="0"/>
                        </a:rPr>
                        <a:t>μίου</a:t>
                      </a:r>
                      <a:r>
                        <a:rPr lang="el-GR" sz="1600" b="1" i="0" u="none" strike="noStrike" dirty="0">
                          <a:solidFill>
                            <a:srgbClr val="000000"/>
                          </a:solidFill>
                          <a:effectLst/>
                          <a:latin typeface="Aptos Narrow" panose="020B0004020202020204" pitchFamily="34" charset="0"/>
                        </a:rPr>
                        <a:t> Κρήτης</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extLst>
                  <a:ext uri="{0D108BD9-81ED-4DB2-BD59-A6C34878D82A}">
                    <a16:rowId xmlns:a16="http://schemas.microsoft.com/office/drawing/2014/main" val="600345108"/>
                  </a:ext>
                </a:extLst>
              </a:tr>
              <a:tr h="236729">
                <a:tc>
                  <a:txBody>
                    <a:bodyPr/>
                    <a:lstStyle/>
                    <a:p>
                      <a:pPr algn="l" fontAlgn="ctr"/>
                      <a:r>
                        <a:rPr lang="el-GR" sz="1600" b="1" i="0" u="none" strike="noStrike" dirty="0">
                          <a:solidFill>
                            <a:srgbClr val="000000"/>
                          </a:solidFill>
                          <a:effectLst/>
                          <a:latin typeface="Aptos Narrow" panose="020B0004020202020204" pitchFamily="34" charset="0"/>
                        </a:rPr>
                        <a:t>Τμήματα</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600" b="1" i="0" u="none" strike="noStrike">
                          <a:solidFill>
                            <a:srgbClr val="000000"/>
                          </a:solidFill>
                          <a:effectLst/>
                          <a:latin typeface="Aptos Narrow" panose="020B0004020202020204" pitchFamily="34" charset="0"/>
                        </a:rPr>
                        <a:t>Αριθμός</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600" b="1" i="0" u="none" strike="noStrike">
                          <a:solidFill>
                            <a:srgbClr val="000000"/>
                          </a:solidFill>
                          <a:effectLst/>
                          <a:latin typeface="Aptos Narrow" panose="020B0004020202020204" pitchFamily="34" charset="0"/>
                        </a:rPr>
                        <a:t>Ποσοστό (%)</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600" b="1" i="0" u="none" strike="noStrike">
                          <a:solidFill>
                            <a:srgbClr val="000000"/>
                          </a:solidFill>
                          <a:effectLst/>
                          <a:latin typeface="Aptos Narrow" panose="020B0004020202020204" pitchFamily="34" charset="0"/>
                        </a:rPr>
                        <a:t>Ποσό (€)</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600" b="1" i="0" u="none" strike="noStrike" dirty="0">
                          <a:solidFill>
                            <a:srgbClr val="000000"/>
                          </a:solidFill>
                          <a:effectLst/>
                          <a:latin typeface="Aptos Narrow" panose="020B0004020202020204" pitchFamily="34" charset="0"/>
                        </a:rPr>
                        <a:t>Ποσοστό (%)</a:t>
                      </a:r>
                    </a:p>
                  </a:txBody>
                  <a:tcPr marL="8138" marR="8138" marT="81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006844899"/>
                  </a:ext>
                </a:extLst>
              </a:tr>
              <a:tr h="236729">
                <a:tc>
                  <a:txBody>
                    <a:bodyPr/>
                    <a:lstStyle/>
                    <a:p>
                      <a:pPr algn="l" fontAlgn="b"/>
                      <a:r>
                        <a:rPr lang="el-GR" sz="1600" b="0" i="0" u="none" strike="noStrike" dirty="0">
                          <a:solidFill>
                            <a:srgbClr val="000000"/>
                          </a:solidFill>
                          <a:effectLst/>
                          <a:latin typeface="Aptos Narrow" panose="020B0004020202020204" pitchFamily="34" charset="0"/>
                        </a:rPr>
                        <a:t>Βιολογίας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16</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30%</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2.992.114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32%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5727265"/>
                  </a:ext>
                </a:extLst>
              </a:tr>
              <a:tr h="399793">
                <a:tc>
                  <a:txBody>
                    <a:bodyPr/>
                    <a:lstStyle/>
                    <a:p>
                      <a:pPr algn="l" fontAlgn="b"/>
                      <a:r>
                        <a:rPr lang="el-GR" sz="1600" b="0" i="0" u="none" strike="noStrike" dirty="0">
                          <a:solidFill>
                            <a:srgbClr val="000000"/>
                          </a:solidFill>
                          <a:effectLst/>
                          <a:latin typeface="Aptos Narrow" panose="020B0004020202020204" pitchFamily="34" charset="0"/>
                        </a:rPr>
                        <a:t>Δημοτικής Εκπαίδευσης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200.000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338866"/>
                  </a:ext>
                </a:extLst>
              </a:tr>
              <a:tr h="371693">
                <a:tc>
                  <a:txBody>
                    <a:bodyPr/>
                    <a:lstStyle/>
                    <a:p>
                      <a:pPr algn="l" fontAlgn="b"/>
                      <a:r>
                        <a:rPr lang="el-GR" sz="1600" b="0" i="0" u="none" strike="noStrike" dirty="0">
                          <a:solidFill>
                            <a:srgbClr val="000000"/>
                          </a:solidFill>
                          <a:effectLst/>
                          <a:latin typeface="Aptos Narrow" panose="020B0004020202020204" pitchFamily="34" charset="0"/>
                        </a:rPr>
                        <a:t>Επιστήμης και μηχανικής υλικών</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4</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8%</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                     678.507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7%</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047160"/>
                  </a:ext>
                </a:extLst>
              </a:tr>
              <a:tr h="236729">
                <a:tc>
                  <a:txBody>
                    <a:bodyPr/>
                    <a:lstStyle/>
                    <a:p>
                      <a:pPr algn="l" fontAlgn="b"/>
                      <a:r>
                        <a:rPr lang="el-GR" sz="1600" b="0" i="0" u="none" strike="noStrike" dirty="0">
                          <a:solidFill>
                            <a:srgbClr val="000000"/>
                          </a:solidFill>
                          <a:effectLst/>
                          <a:latin typeface="Aptos Narrow" panose="020B0004020202020204" pitchFamily="34" charset="0"/>
                        </a:rPr>
                        <a:t>Ιατρική</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14</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26%</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2.660.969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29%</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7299338"/>
                  </a:ext>
                </a:extLst>
              </a:tr>
              <a:tr h="399793">
                <a:tc>
                  <a:txBody>
                    <a:bodyPr/>
                    <a:lstStyle/>
                    <a:p>
                      <a:pPr algn="l" fontAlgn="b"/>
                      <a:r>
                        <a:rPr lang="el-GR" sz="1600" b="0" i="0" u="none" strike="noStrike" dirty="0">
                          <a:solidFill>
                            <a:srgbClr val="000000"/>
                          </a:solidFill>
                          <a:effectLst/>
                          <a:latin typeface="Aptos Narrow" panose="020B0004020202020204" pitchFamily="34" charset="0"/>
                        </a:rPr>
                        <a:t>Ιστορίας και Αρχαιολογίας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6</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11%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835.069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9%</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2712396"/>
                  </a:ext>
                </a:extLst>
              </a:tr>
              <a:tr h="236729">
                <a:tc>
                  <a:txBody>
                    <a:bodyPr/>
                    <a:lstStyle/>
                    <a:p>
                      <a:pPr algn="l" fontAlgn="b"/>
                      <a:r>
                        <a:rPr lang="el-GR" sz="1600" b="0" i="0" u="none" strike="noStrike" dirty="0">
                          <a:solidFill>
                            <a:srgbClr val="000000"/>
                          </a:solidFill>
                          <a:effectLst/>
                          <a:latin typeface="Aptos Narrow" panose="020B0004020202020204" pitchFamily="34" charset="0"/>
                        </a:rPr>
                        <a:t>Κοινωνιολογίας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181.472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502422"/>
                  </a:ext>
                </a:extLst>
              </a:tr>
              <a:tr h="568803">
                <a:tc>
                  <a:txBody>
                    <a:bodyPr/>
                    <a:lstStyle/>
                    <a:p>
                      <a:pPr algn="l" fontAlgn="b"/>
                      <a:r>
                        <a:rPr lang="el-GR" sz="1600" b="0" i="0" u="none" strike="noStrike" dirty="0">
                          <a:solidFill>
                            <a:srgbClr val="000000"/>
                          </a:solidFill>
                          <a:effectLst/>
                          <a:latin typeface="Aptos Narrow" panose="020B0004020202020204" pitchFamily="34" charset="0"/>
                        </a:rPr>
                        <a:t>Μαθηματικών &amp; εφαρμοσμένων μαθηματικών</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65.520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0073613"/>
                  </a:ext>
                </a:extLst>
              </a:tr>
              <a:tr h="237700">
                <a:tc>
                  <a:txBody>
                    <a:bodyPr/>
                    <a:lstStyle/>
                    <a:p>
                      <a:pPr algn="l" fontAlgn="b"/>
                      <a:r>
                        <a:rPr lang="el-GR" sz="1600" b="0" i="0" u="none" strike="noStrike" dirty="0">
                          <a:solidFill>
                            <a:srgbClr val="000000"/>
                          </a:solidFill>
                          <a:effectLst/>
                          <a:latin typeface="Aptos Narrow" panose="020B0004020202020204" pitchFamily="34" charset="0"/>
                        </a:rPr>
                        <a:t>Οικονομικών Επιστημών</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171.166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571320"/>
                  </a:ext>
                </a:extLst>
              </a:tr>
              <a:tr h="236729">
                <a:tc>
                  <a:txBody>
                    <a:bodyPr/>
                    <a:lstStyle/>
                    <a:p>
                      <a:pPr algn="l" fontAlgn="b"/>
                      <a:r>
                        <a:rPr lang="el-GR" sz="1600" b="0" i="0" u="none" strike="noStrike" dirty="0">
                          <a:solidFill>
                            <a:srgbClr val="000000"/>
                          </a:solidFill>
                          <a:effectLst/>
                          <a:latin typeface="Aptos Narrow" panose="020B0004020202020204" pitchFamily="34" charset="0"/>
                        </a:rPr>
                        <a:t>Φιλολογίας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110.974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005330"/>
                  </a:ext>
                </a:extLst>
              </a:tr>
              <a:tr h="236729">
                <a:tc>
                  <a:txBody>
                    <a:bodyPr/>
                    <a:lstStyle/>
                    <a:p>
                      <a:pPr algn="l" fontAlgn="b"/>
                      <a:r>
                        <a:rPr lang="el-GR" sz="1600" b="0" i="0" u="none" strike="noStrike" dirty="0">
                          <a:solidFill>
                            <a:srgbClr val="000000"/>
                          </a:solidFill>
                          <a:effectLst/>
                          <a:latin typeface="Aptos Narrow" panose="020B0004020202020204" pitchFamily="34" charset="0"/>
                        </a:rPr>
                        <a:t>Φυσικής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4%</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220.000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2%</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1153499"/>
                  </a:ext>
                </a:extLst>
              </a:tr>
              <a:tr h="236729">
                <a:tc>
                  <a:txBody>
                    <a:bodyPr/>
                    <a:lstStyle/>
                    <a:p>
                      <a:pPr algn="l" fontAlgn="b"/>
                      <a:r>
                        <a:rPr lang="el-GR" sz="1600" b="0" i="0" u="none" strike="noStrike" dirty="0">
                          <a:solidFill>
                            <a:srgbClr val="000000"/>
                          </a:solidFill>
                          <a:effectLst/>
                          <a:latin typeface="Aptos Narrow" panose="020B0004020202020204" pitchFamily="34" charset="0"/>
                        </a:rPr>
                        <a:t>Χημείας</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6</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11%</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a:solidFill>
                            <a:srgbClr val="000000"/>
                          </a:solidFill>
                          <a:effectLst/>
                          <a:latin typeface="Aptos Narrow" panose="020B0004020202020204" pitchFamily="34" charset="0"/>
                        </a:rPr>
                        <a:t>                  1.199.538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0" i="0" u="none" strike="noStrike" dirty="0">
                          <a:solidFill>
                            <a:srgbClr val="000000"/>
                          </a:solidFill>
                          <a:effectLst/>
                          <a:latin typeface="Aptos Narrow" panose="020B0004020202020204" pitchFamily="34" charset="0"/>
                        </a:rPr>
                        <a:t>13%</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961295"/>
                  </a:ext>
                </a:extLst>
              </a:tr>
              <a:tr h="399793">
                <a:tc>
                  <a:txBody>
                    <a:bodyPr/>
                    <a:lstStyle/>
                    <a:p>
                      <a:pPr algn="l" fontAlgn="b"/>
                      <a:r>
                        <a:rPr lang="el-GR" sz="1600" b="1" i="0" u="none" strike="noStrike" dirty="0">
                          <a:solidFill>
                            <a:srgbClr val="000000"/>
                          </a:solidFill>
                          <a:effectLst/>
                          <a:latin typeface="Aptos Narrow" panose="020B0004020202020204" pitchFamily="34" charset="0"/>
                        </a:rPr>
                        <a:t>ΣΥΝΟΛΑ ΔΡΑΣΗΣ Ι</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1" i="0" u="none" strike="noStrike">
                          <a:solidFill>
                            <a:srgbClr val="000000"/>
                          </a:solidFill>
                          <a:effectLst/>
                          <a:latin typeface="Aptos Narrow" panose="020B0004020202020204" pitchFamily="34" charset="0"/>
                        </a:rPr>
                        <a:t>53</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1" i="0" u="none" strike="noStrike" dirty="0">
                          <a:solidFill>
                            <a:srgbClr val="000000"/>
                          </a:solidFill>
                          <a:effectLst/>
                          <a:latin typeface="Aptos Narrow" panose="020B0004020202020204" pitchFamily="34" charset="0"/>
                        </a:rPr>
                        <a:t>100%</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1" i="0" u="none" strike="noStrike" dirty="0">
                          <a:solidFill>
                            <a:srgbClr val="000000"/>
                          </a:solidFill>
                          <a:effectLst/>
                          <a:latin typeface="Aptos Narrow" panose="020B0004020202020204" pitchFamily="34" charset="0"/>
                        </a:rPr>
                        <a:t>                  9.315.329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600" b="1" i="0" u="none" strike="noStrike" dirty="0">
                          <a:solidFill>
                            <a:srgbClr val="000000"/>
                          </a:solidFill>
                          <a:effectLst/>
                          <a:latin typeface="Aptos Narrow" panose="020B0004020202020204" pitchFamily="34" charset="0"/>
                        </a:rPr>
                        <a:t>100%</a:t>
                      </a:r>
                    </a:p>
                  </a:txBody>
                  <a:tcPr marL="8138" marR="8138" marT="8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524184"/>
                  </a:ext>
                </a:extLst>
              </a:tr>
            </a:tbl>
          </a:graphicData>
        </a:graphic>
      </p:graphicFrame>
    </p:spTree>
    <p:extLst>
      <p:ext uri="{BB962C8B-B14F-4D97-AF65-F5344CB8AC3E}">
        <p14:creationId xmlns:p14="http://schemas.microsoft.com/office/powerpoint/2010/main" val="203926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a:xfrm>
            <a:off x="575797" y="611828"/>
            <a:ext cx="7066948" cy="752947"/>
          </a:xfrm>
        </p:spPr>
        <p:txBody>
          <a:bodyPr>
            <a:normAutofit fontScale="90000"/>
          </a:bodyPr>
          <a:lstStyle/>
          <a:p>
            <a:r>
              <a:rPr lang="el-GR" sz="2200" b="1" i="0" u="none" strike="noStrike" dirty="0">
                <a:solidFill>
                  <a:srgbClr val="000000"/>
                </a:solidFill>
                <a:effectLst/>
                <a:latin typeface="Aptos Narrow" panose="020B0004020202020204" pitchFamily="34" charset="0"/>
              </a:rPr>
              <a:t>Αριθμός αιτήσεων και προϋπολογισμός ανά Δράση</a:t>
            </a:r>
            <a:br>
              <a:rPr lang="el-GR" sz="2200" b="1" i="0" u="none" strike="noStrike" dirty="0">
                <a:solidFill>
                  <a:srgbClr val="000000"/>
                </a:solidFill>
                <a:effectLst/>
                <a:latin typeface="Aptos Narrow" panose="020B0004020202020204" pitchFamily="34" charset="0"/>
              </a:rPr>
            </a:br>
            <a:r>
              <a:rPr lang="el-GR" sz="2200" b="1" i="0" u="none" strike="noStrike" dirty="0" err="1">
                <a:solidFill>
                  <a:srgbClr val="FF0000"/>
                </a:solidFill>
                <a:effectLst/>
                <a:latin typeface="Aptos Narrow" panose="020B0004020202020204" pitchFamily="34" charset="0"/>
              </a:rPr>
              <a:t>Δράση</a:t>
            </a:r>
            <a:r>
              <a:rPr lang="el-GR" sz="2200" b="1" i="0" u="none" strike="noStrike" dirty="0">
                <a:solidFill>
                  <a:srgbClr val="FF0000"/>
                </a:solidFill>
                <a:effectLst/>
                <a:latin typeface="Aptos Narrow" panose="020B0004020202020204" pitchFamily="34" charset="0"/>
              </a:rPr>
              <a:t> ΙΙ: Συμπράξεις ερευνητών διαφορετικών ΑΕΙ </a:t>
            </a:r>
            <a:br>
              <a:rPr lang="el-GR" sz="2200" b="1" i="0" u="none" strike="noStrike" dirty="0">
                <a:solidFill>
                  <a:srgbClr val="FF0000"/>
                </a:solidFill>
                <a:effectLst/>
                <a:latin typeface="Aptos Narrow" panose="020B0004020202020204" pitchFamily="34" charset="0"/>
              </a:rPr>
            </a:br>
            <a:endParaRPr lang="el-GR" sz="20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286F3EF2-ED09-91E2-2A40-37540BFBFB4E}"/>
              </a:ext>
            </a:extLst>
          </p:cNvPr>
          <p:cNvSpPr txBox="1"/>
          <p:nvPr/>
        </p:nvSpPr>
        <p:spPr>
          <a:xfrm>
            <a:off x="575797" y="1231781"/>
            <a:ext cx="6093724" cy="1231106"/>
          </a:xfrm>
          <a:prstGeom prst="rect">
            <a:avLst/>
          </a:prstGeom>
          <a:noFill/>
        </p:spPr>
        <p:txBody>
          <a:bodyPr wrap="square">
            <a:spAutoFit/>
          </a:bodyPr>
          <a:lstStyle/>
          <a:p>
            <a:r>
              <a:rPr lang="el-GR" sz="2000" b="1" i="0" u="none" strike="noStrike" dirty="0">
                <a:solidFill>
                  <a:schemeClr val="accent6">
                    <a:lumMod val="75000"/>
                  </a:schemeClr>
                </a:solidFill>
                <a:effectLst/>
                <a:latin typeface="Aptos Narrow" panose="020B0004020202020204" pitchFamily="34" charset="0"/>
              </a:rPr>
              <a:t>Δράση ΙΙ: Συμπράξεις ερευνητών διαφορετικών ΑΕΙ </a:t>
            </a:r>
            <a:br>
              <a:rPr lang="el-GR" sz="20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προτάσεων: 89</a:t>
            </a:r>
            <a:br>
              <a:rPr lang="el-GR" sz="18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αιτούμενου π/υ ΠΚ:  24.332.892,83 € </a:t>
            </a:r>
          </a:p>
          <a:p>
            <a:endParaRPr lang="el-GR" dirty="0">
              <a:solidFill>
                <a:schemeClr val="accent6">
                  <a:lumMod val="75000"/>
                </a:schemeClr>
              </a:solidFill>
            </a:endParaRPr>
          </a:p>
        </p:txBody>
      </p:sp>
      <p:graphicFrame>
        <p:nvGraphicFramePr>
          <p:cNvPr id="4" name="Γράφημα 3">
            <a:extLst>
              <a:ext uri="{FF2B5EF4-FFF2-40B4-BE49-F238E27FC236}">
                <a16:creationId xmlns:a16="http://schemas.microsoft.com/office/drawing/2014/main" id="{68BF21B7-B933-C028-70F0-5FBFEE545077}"/>
              </a:ext>
            </a:extLst>
          </p:cNvPr>
          <p:cNvGraphicFramePr>
            <a:graphicFrameLocks/>
          </p:cNvGraphicFramePr>
          <p:nvPr>
            <p:extLst>
              <p:ext uri="{D42A27DB-BD31-4B8C-83A1-F6EECF244321}">
                <p14:modId xmlns:p14="http://schemas.microsoft.com/office/powerpoint/2010/main" val="4244086431"/>
              </p:ext>
            </p:extLst>
          </p:nvPr>
        </p:nvGraphicFramePr>
        <p:xfrm>
          <a:off x="1228849" y="2190892"/>
          <a:ext cx="9734302" cy="44084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Εικόνα 2">
            <a:extLst>
              <a:ext uri="{FF2B5EF4-FFF2-40B4-BE49-F238E27FC236}">
                <a16:creationId xmlns:a16="http://schemas.microsoft.com/office/drawing/2014/main" id="{02A2090E-B63C-955C-0F90-6EB67B80F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19193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a:xfrm>
            <a:off x="575797" y="611828"/>
            <a:ext cx="7066948" cy="752947"/>
          </a:xfrm>
        </p:spPr>
        <p:txBody>
          <a:bodyPr>
            <a:normAutofit fontScale="90000"/>
          </a:bodyPr>
          <a:lstStyle/>
          <a:p>
            <a:r>
              <a:rPr lang="el-GR" sz="2200" b="1" i="0" u="none" strike="noStrike" dirty="0">
                <a:solidFill>
                  <a:srgbClr val="000000"/>
                </a:solidFill>
                <a:effectLst/>
                <a:latin typeface="Aptos Narrow" panose="020B0004020202020204" pitchFamily="34" charset="0"/>
              </a:rPr>
              <a:t>Αριθμός αιτήσεων και προϋπολογισμός ανά Δράση</a:t>
            </a:r>
            <a:br>
              <a:rPr lang="el-GR" sz="2200" b="1" i="0" u="none" strike="noStrike" dirty="0">
                <a:solidFill>
                  <a:srgbClr val="000000"/>
                </a:solidFill>
                <a:effectLst/>
                <a:latin typeface="Aptos Narrow" panose="020B0004020202020204" pitchFamily="34" charset="0"/>
              </a:rPr>
            </a:br>
            <a:r>
              <a:rPr lang="el-GR" sz="2200" b="1" i="0" u="none" strike="noStrike" dirty="0" err="1">
                <a:solidFill>
                  <a:srgbClr val="FF0000"/>
                </a:solidFill>
                <a:effectLst/>
                <a:latin typeface="Aptos Narrow" panose="020B0004020202020204" pitchFamily="34" charset="0"/>
              </a:rPr>
              <a:t>Δράση</a:t>
            </a:r>
            <a:r>
              <a:rPr lang="el-GR" sz="2200" b="1" i="0" u="none" strike="noStrike" dirty="0">
                <a:solidFill>
                  <a:srgbClr val="FF0000"/>
                </a:solidFill>
                <a:effectLst/>
                <a:latin typeface="Aptos Narrow" panose="020B0004020202020204" pitchFamily="34" charset="0"/>
              </a:rPr>
              <a:t> ΙΙ: Συμπράξεις ερευνητών διαφορετικών ΑΕΙ </a:t>
            </a:r>
            <a:br>
              <a:rPr lang="el-GR" sz="2200" b="1" i="0" u="none" strike="noStrike" dirty="0">
                <a:solidFill>
                  <a:srgbClr val="FF0000"/>
                </a:solidFill>
                <a:effectLst/>
                <a:latin typeface="Aptos Narrow" panose="020B0004020202020204" pitchFamily="34" charset="0"/>
              </a:rPr>
            </a:br>
            <a:endParaRPr lang="el-GR" sz="20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286F3EF2-ED09-91E2-2A40-37540BFBFB4E}"/>
              </a:ext>
            </a:extLst>
          </p:cNvPr>
          <p:cNvSpPr txBox="1"/>
          <p:nvPr/>
        </p:nvSpPr>
        <p:spPr>
          <a:xfrm>
            <a:off x="575797" y="1231781"/>
            <a:ext cx="6093724" cy="1231106"/>
          </a:xfrm>
          <a:prstGeom prst="rect">
            <a:avLst/>
          </a:prstGeom>
          <a:noFill/>
        </p:spPr>
        <p:txBody>
          <a:bodyPr wrap="square">
            <a:spAutoFit/>
          </a:bodyPr>
          <a:lstStyle/>
          <a:p>
            <a:r>
              <a:rPr lang="el-GR" sz="2000" b="1" i="0" u="none" strike="noStrike" dirty="0">
                <a:solidFill>
                  <a:schemeClr val="accent6">
                    <a:lumMod val="75000"/>
                  </a:schemeClr>
                </a:solidFill>
                <a:effectLst/>
                <a:latin typeface="Aptos Narrow" panose="020B0004020202020204" pitchFamily="34" charset="0"/>
              </a:rPr>
              <a:t>Δράση ΙΙ: Συμπράξεις ερευνητών διαφορετικών ΑΕΙ </a:t>
            </a:r>
            <a:br>
              <a:rPr lang="el-GR" sz="20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προτάσεων: 89</a:t>
            </a:r>
            <a:br>
              <a:rPr lang="el-GR" sz="18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αιτούμενου π/υ ΠΚ:  24.332.892,83 € </a:t>
            </a:r>
          </a:p>
          <a:p>
            <a:endParaRPr lang="el-GR" dirty="0">
              <a:solidFill>
                <a:schemeClr val="accent6">
                  <a:lumMod val="75000"/>
                </a:schemeClr>
              </a:solidFill>
            </a:endParaRPr>
          </a:p>
        </p:txBody>
      </p:sp>
      <p:graphicFrame>
        <p:nvGraphicFramePr>
          <p:cNvPr id="3" name="Γράφημα 2">
            <a:extLst>
              <a:ext uri="{FF2B5EF4-FFF2-40B4-BE49-F238E27FC236}">
                <a16:creationId xmlns:a16="http://schemas.microsoft.com/office/drawing/2014/main" id="{3083E891-95B1-3BD5-C58D-CA1B084BC1FE}"/>
              </a:ext>
            </a:extLst>
          </p:cNvPr>
          <p:cNvGraphicFramePr>
            <a:graphicFrameLocks/>
          </p:cNvGraphicFramePr>
          <p:nvPr>
            <p:extLst>
              <p:ext uri="{D42A27DB-BD31-4B8C-83A1-F6EECF244321}">
                <p14:modId xmlns:p14="http://schemas.microsoft.com/office/powerpoint/2010/main" val="1247588968"/>
              </p:ext>
            </p:extLst>
          </p:nvPr>
        </p:nvGraphicFramePr>
        <p:xfrm>
          <a:off x="1037231" y="2251880"/>
          <a:ext cx="10126638" cy="42940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Εικόνα 3">
            <a:extLst>
              <a:ext uri="{FF2B5EF4-FFF2-40B4-BE49-F238E27FC236}">
                <a16:creationId xmlns:a16="http://schemas.microsoft.com/office/drawing/2014/main" id="{5E09C384-21AC-962D-F49D-271CFCCE2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250648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fontScale="90000"/>
          </a:bodyPr>
          <a:lstStyle/>
          <a:p>
            <a:pPr rtl="0"/>
            <a:r>
              <a:rPr lang="el-GR" b="1" spc="-100" dirty="0">
                <a:latin typeface="Segoe UI Light" panose="020B0502040204020203" pitchFamily="34" charset="0"/>
                <a:cs typeface="Segoe UI Light" panose="020B0502040204020203" pitchFamily="34" charset="0"/>
              </a:rPr>
              <a:t>Μερικά αριθμητικά στοιχεία ακόμη για τη </a:t>
            </a:r>
            <a:br>
              <a:rPr lang="el-GR" b="1" spc="-100" dirty="0">
                <a:latin typeface="Segoe UI Light" panose="020B0502040204020203" pitchFamily="34" charset="0"/>
                <a:cs typeface="Segoe UI Light" panose="020B0502040204020203" pitchFamily="34" charset="0"/>
              </a:rPr>
            </a:br>
            <a:r>
              <a:rPr lang="el-GR" b="1" spc="-100" dirty="0">
                <a:solidFill>
                  <a:srgbClr val="D24726"/>
                </a:solidFill>
                <a:latin typeface="Segoe UI Light" panose="020B0502040204020203" pitchFamily="34" charset="0"/>
                <a:cs typeface="Segoe UI Light" panose="020B0502040204020203" pitchFamily="34" charset="0"/>
              </a:rPr>
              <a:t>Δράση ΙΙ: Συμπράξεις ερευνητών διαφορετικών ΑΕΙ</a:t>
            </a:r>
          </a:p>
        </p:txBody>
      </p:sp>
      <p:sp>
        <p:nvSpPr>
          <p:cNvPr id="5" name="Θέση περιεχομένου 17"/>
          <p:cNvSpPr txBox="1">
            <a:spLocks/>
          </p:cNvSpPr>
          <p:nvPr/>
        </p:nvSpPr>
        <p:spPr>
          <a:xfrm>
            <a:off x="923163" y="1705987"/>
            <a:ext cx="9621012" cy="54046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Ιατρικής υποβλήθηκε το 24% των προτάσεων της Δράσης ΙΙ (21 αιτήσεις), με συνολικό προϋπολογισμό 5,1 εκ. € (21% του συνολικού π/υ της Δράσης ΙΙ)</a:t>
            </a:r>
          </a:p>
          <a:p>
            <a:pPr lvl="0" rtl="0">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Ακολουθεί το Τμήμα Βιολογίας (16% των αιτήσεων της Δράσης ΙΙ), με αιτούμενο προϋπολογισμό 4,2 εκ. €.</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Χημείας υποβλήθηκε το 11% των προτάσεων της Δράσης ΙΙ (10 αιτήσεις), με συνολικό προϋπολογισμό 3,7 εκ. € (16% του συνολικού π/υ της Δράσης ΙΙ)</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Ακολουθούν τα τμήματα Επιστήμης και Μηχανικής υλικών (7% των αιτήσεων), Φιλολογίας (7% των αιτήσεων) και τμήματα Φυσικής (6% των αιτήσεων) και Δημοτικής Εκπαίδευσης (6% των αιτήσεων) </a:t>
            </a: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440721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a:xfrm>
            <a:off x="575797" y="611828"/>
            <a:ext cx="7066948" cy="752947"/>
          </a:xfrm>
        </p:spPr>
        <p:txBody>
          <a:bodyPr>
            <a:normAutofit fontScale="90000"/>
          </a:bodyPr>
          <a:lstStyle/>
          <a:p>
            <a:r>
              <a:rPr lang="el-GR" sz="2200" b="1" i="0" u="none" strike="noStrike" dirty="0">
                <a:solidFill>
                  <a:srgbClr val="000000"/>
                </a:solidFill>
                <a:effectLst/>
                <a:latin typeface="Aptos Narrow" panose="020B0004020202020204" pitchFamily="34" charset="0"/>
              </a:rPr>
              <a:t>Αριθμός αιτήσεων και προϋπολογισμός ανά Δράση</a:t>
            </a:r>
            <a:br>
              <a:rPr lang="el-GR" sz="2200" b="1" i="0" u="none" strike="noStrike" dirty="0">
                <a:solidFill>
                  <a:srgbClr val="000000"/>
                </a:solidFill>
                <a:effectLst/>
                <a:latin typeface="Aptos Narrow" panose="020B0004020202020204" pitchFamily="34" charset="0"/>
              </a:rPr>
            </a:br>
            <a:r>
              <a:rPr lang="el-GR" sz="2200" b="1" i="0" u="none" strike="noStrike" dirty="0" err="1">
                <a:solidFill>
                  <a:srgbClr val="FF0000"/>
                </a:solidFill>
                <a:effectLst/>
                <a:latin typeface="Aptos Narrow" panose="020B0004020202020204" pitchFamily="34" charset="0"/>
              </a:rPr>
              <a:t>Δράση</a:t>
            </a:r>
            <a:r>
              <a:rPr lang="el-GR" sz="2200" b="1" i="0" u="none" strike="noStrike" dirty="0">
                <a:solidFill>
                  <a:srgbClr val="FF0000"/>
                </a:solidFill>
                <a:effectLst/>
                <a:latin typeface="Aptos Narrow" panose="020B0004020202020204" pitchFamily="34" charset="0"/>
              </a:rPr>
              <a:t> ΙΙ: Συμπράξεις ερευνητών διαφορετικών ΑΕΙ </a:t>
            </a:r>
            <a:br>
              <a:rPr lang="el-GR" sz="2200" b="1" i="0" u="none" strike="noStrike" dirty="0">
                <a:solidFill>
                  <a:srgbClr val="FF0000"/>
                </a:solidFill>
                <a:effectLst/>
                <a:latin typeface="Aptos Narrow" panose="020B0004020202020204" pitchFamily="34" charset="0"/>
              </a:rPr>
            </a:br>
            <a:endParaRPr lang="el-GR" sz="2000" dirty="0">
              <a:solidFill>
                <a:schemeClr val="accent1">
                  <a:lumMod val="60000"/>
                  <a:lumOff val="40000"/>
                </a:schemeClr>
              </a:solidFill>
            </a:endParaRPr>
          </a:p>
        </p:txBody>
      </p:sp>
      <p:pic>
        <p:nvPicPr>
          <p:cNvPr id="3" name="Εικόνα 2">
            <a:extLst>
              <a:ext uri="{FF2B5EF4-FFF2-40B4-BE49-F238E27FC236}">
                <a16:creationId xmlns:a16="http://schemas.microsoft.com/office/drawing/2014/main" id="{7812702D-5510-4236-46B8-FE5A5874C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graphicFrame>
        <p:nvGraphicFramePr>
          <p:cNvPr id="4" name="Πίνακας 3">
            <a:extLst>
              <a:ext uri="{FF2B5EF4-FFF2-40B4-BE49-F238E27FC236}">
                <a16:creationId xmlns:a16="http://schemas.microsoft.com/office/drawing/2014/main" id="{A457213C-88F6-F28C-058B-DDDB27FD9048}"/>
              </a:ext>
            </a:extLst>
          </p:cNvPr>
          <p:cNvGraphicFramePr>
            <a:graphicFrameLocks noGrp="1"/>
          </p:cNvGraphicFramePr>
          <p:nvPr>
            <p:extLst>
              <p:ext uri="{D42A27DB-BD31-4B8C-83A1-F6EECF244321}">
                <p14:modId xmlns:p14="http://schemas.microsoft.com/office/powerpoint/2010/main" val="3232168793"/>
              </p:ext>
            </p:extLst>
          </p:nvPr>
        </p:nvGraphicFramePr>
        <p:xfrm>
          <a:off x="1547032" y="1365971"/>
          <a:ext cx="8639705" cy="5116108"/>
        </p:xfrm>
        <a:graphic>
          <a:graphicData uri="http://schemas.openxmlformats.org/drawingml/2006/table">
            <a:tbl>
              <a:tblPr/>
              <a:tblGrid>
                <a:gridCol w="2745260">
                  <a:extLst>
                    <a:ext uri="{9D8B030D-6E8A-4147-A177-3AD203B41FA5}">
                      <a16:colId xmlns:a16="http://schemas.microsoft.com/office/drawing/2014/main" val="459585778"/>
                    </a:ext>
                  </a:extLst>
                </a:gridCol>
                <a:gridCol w="1210150">
                  <a:extLst>
                    <a:ext uri="{9D8B030D-6E8A-4147-A177-3AD203B41FA5}">
                      <a16:colId xmlns:a16="http://schemas.microsoft.com/office/drawing/2014/main" val="3360820097"/>
                    </a:ext>
                  </a:extLst>
                </a:gridCol>
                <a:gridCol w="1347537">
                  <a:extLst>
                    <a:ext uri="{9D8B030D-6E8A-4147-A177-3AD203B41FA5}">
                      <a16:colId xmlns:a16="http://schemas.microsoft.com/office/drawing/2014/main" val="2032213854"/>
                    </a:ext>
                  </a:extLst>
                </a:gridCol>
                <a:gridCol w="1668379">
                  <a:extLst>
                    <a:ext uri="{9D8B030D-6E8A-4147-A177-3AD203B41FA5}">
                      <a16:colId xmlns:a16="http://schemas.microsoft.com/office/drawing/2014/main" val="4050977718"/>
                    </a:ext>
                  </a:extLst>
                </a:gridCol>
                <a:gridCol w="1668379">
                  <a:extLst>
                    <a:ext uri="{9D8B030D-6E8A-4147-A177-3AD203B41FA5}">
                      <a16:colId xmlns:a16="http://schemas.microsoft.com/office/drawing/2014/main" val="1606204681"/>
                    </a:ext>
                  </a:extLst>
                </a:gridCol>
              </a:tblGrid>
              <a:tr h="283041">
                <a:tc>
                  <a:txBody>
                    <a:bodyPr/>
                    <a:lstStyle/>
                    <a:p>
                      <a:pPr algn="l" fontAlgn="b"/>
                      <a:r>
                        <a:rPr lang="el-GR" sz="1500" b="1" i="0" u="none" strike="noStrike" dirty="0">
                          <a:solidFill>
                            <a:srgbClr val="FF0000"/>
                          </a:solidFill>
                          <a:effectLst/>
                          <a:latin typeface="Aptos Narrow" panose="020B0004020202020204" pitchFamily="34" charset="0"/>
                        </a:rPr>
                        <a:t>ΔΡΑΣΗ ΙΙ</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gridSpan="2">
                  <a:txBody>
                    <a:bodyPr/>
                    <a:lstStyle/>
                    <a:p>
                      <a:pPr algn="ctr" fontAlgn="ctr"/>
                      <a:r>
                        <a:rPr lang="el-GR" sz="1500" b="1" i="0" u="none" strike="noStrike">
                          <a:solidFill>
                            <a:srgbClr val="000000"/>
                          </a:solidFill>
                          <a:effectLst/>
                          <a:latin typeface="Aptos Narrow" panose="020B0004020202020204" pitchFamily="34" charset="0"/>
                        </a:rPr>
                        <a:t>Πλήθος Αιτήσεων</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tc gridSpan="2">
                  <a:txBody>
                    <a:bodyPr/>
                    <a:lstStyle/>
                    <a:p>
                      <a:pPr algn="ctr" fontAlgn="ctr"/>
                      <a:r>
                        <a:rPr lang="el-GR" sz="1500" b="1" i="0" u="none" strike="noStrike">
                          <a:solidFill>
                            <a:srgbClr val="000000"/>
                          </a:solidFill>
                          <a:effectLst/>
                          <a:latin typeface="Aptos Narrow" panose="020B0004020202020204" pitchFamily="34" charset="0"/>
                        </a:rPr>
                        <a:t>Αιτούμενος προϋπολογισμός Παν/μίου Κρήτης</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extLst>
                  <a:ext uri="{0D108BD9-81ED-4DB2-BD59-A6C34878D82A}">
                    <a16:rowId xmlns:a16="http://schemas.microsoft.com/office/drawing/2014/main" val="1073936043"/>
                  </a:ext>
                </a:extLst>
              </a:tr>
              <a:tr h="150782">
                <a:tc>
                  <a:txBody>
                    <a:bodyPr/>
                    <a:lstStyle/>
                    <a:p>
                      <a:pPr algn="l" fontAlgn="ctr"/>
                      <a:r>
                        <a:rPr lang="el-GR" sz="1500" b="1" i="0" u="none" strike="noStrike">
                          <a:solidFill>
                            <a:srgbClr val="000000"/>
                          </a:solidFill>
                          <a:effectLst/>
                          <a:latin typeface="Aptos Narrow" panose="020B0004020202020204" pitchFamily="34" charset="0"/>
                        </a:rPr>
                        <a:t>Τμήματα</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Αριθμός</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Ποσοστό (%)</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Ποσό (€)</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Ποσοστό (%)</a:t>
                      </a:r>
                    </a:p>
                  </a:txBody>
                  <a:tcPr marL="6673" marR="6673" marT="66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3732523648"/>
                  </a:ext>
                </a:extLst>
              </a:tr>
              <a:tr h="150782">
                <a:tc>
                  <a:txBody>
                    <a:bodyPr/>
                    <a:lstStyle/>
                    <a:p>
                      <a:pPr algn="l" fontAlgn="b"/>
                      <a:r>
                        <a:rPr lang="el-GR" sz="1500" b="0" i="0" u="none" strike="noStrike">
                          <a:solidFill>
                            <a:srgbClr val="000000"/>
                          </a:solidFill>
                          <a:effectLst/>
                          <a:latin typeface="Aptos Narrow" panose="020B0004020202020204" pitchFamily="34" charset="0"/>
                        </a:rPr>
                        <a:t>Βιολογίας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14</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4.253.432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17%</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898831"/>
                  </a:ext>
                </a:extLst>
              </a:tr>
              <a:tr h="301566">
                <a:tc>
                  <a:txBody>
                    <a:bodyPr/>
                    <a:lstStyle/>
                    <a:p>
                      <a:pPr algn="l" fontAlgn="b"/>
                      <a:r>
                        <a:rPr lang="el-GR" sz="1500" b="0" i="0" u="none" strike="noStrike">
                          <a:solidFill>
                            <a:srgbClr val="000000"/>
                          </a:solidFill>
                          <a:effectLst/>
                          <a:latin typeface="Aptos Narrow" panose="020B0004020202020204" pitchFamily="34" charset="0"/>
                        </a:rPr>
                        <a:t>Δημοτικής Εκπαίδευσης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1.589.791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7%</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287794"/>
                  </a:ext>
                </a:extLst>
              </a:tr>
              <a:tr h="238693">
                <a:tc>
                  <a:txBody>
                    <a:bodyPr/>
                    <a:lstStyle/>
                    <a:p>
                      <a:pPr algn="l" fontAlgn="b"/>
                      <a:r>
                        <a:rPr lang="el-GR" sz="1500" b="0" i="0" u="none" strike="noStrike">
                          <a:solidFill>
                            <a:srgbClr val="000000"/>
                          </a:solidFill>
                          <a:effectLst/>
                          <a:latin typeface="Aptos Narrow" panose="020B0004020202020204" pitchFamily="34" charset="0"/>
                        </a:rPr>
                        <a:t>Επιστήμης και μηχανικής υλικών</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7%</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2.167.832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9%</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485765"/>
                  </a:ext>
                </a:extLst>
              </a:tr>
              <a:tr h="301566">
                <a:tc>
                  <a:txBody>
                    <a:bodyPr/>
                    <a:lstStyle/>
                    <a:p>
                      <a:pPr algn="l" fontAlgn="b"/>
                      <a:r>
                        <a:rPr lang="el-GR" sz="1500" b="0" i="0" u="none" strike="noStrike">
                          <a:solidFill>
                            <a:srgbClr val="000000"/>
                          </a:solidFill>
                          <a:effectLst/>
                          <a:latin typeface="Aptos Narrow" panose="020B0004020202020204" pitchFamily="34" charset="0"/>
                        </a:rPr>
                        <a:t>Επιστήμης υπολογιστών</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3%</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dirty="0">
                          <a:solidFill>
                            <a:srgbClr val="000000"/>
                          </a:solidFill>
                          <a:effectLst/>
                          <a:latin typeface="Aptos Narrow" panose="020B0004020202020204" pitchFamily="34" charset="0"/>
                        </a:rPr>
                        <a:t>                     859.184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861042"/>
                  </a:ext>
                </a:extLst>
              </a:tr>
              <a:tr h="150782">
                <a:tc>
                  <a:txBody>
                    <a:bodyPr/>
                    <a:lstStyle/>
                    <a:p>
                      <a:pPr algn="l" fontAlgn="b"/>
                      <a:r>
                        <a:rPr lang="el-GR" sz="1500" b="0" i="0" u="none" strike="noStrike">
                          <a:solidFill>
                            <a:srgbClr val="000000"/>
                          </a:solidFill>
                          <a:effectLst/>
                          <a:latin typeface="Aptos Narrow" panose="020B0004020202020204" pitchFamily="34" charset="0"/>
                        </a:rPr>
                        <a:t>Ιατρική</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24%</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5.159.503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405268"/>
                  </a:ext>
                </a:extLst>
              </a:tr>
              <a:tr h="301566">
                <a:tc>
                  <a:txBody>
                    <a:bodyPr/>
                    <a:lstStyle/>
                    <a:p>
                      <a:pPr algn="l" fontAlgn="b"/>
                      <a:r>
                        <a:rPr lang="el-GR" sz="1500" b="0" i="0" u="none" strike="noStrike">
                          <a:solidFill>
                            <a:srgbClr val="000000"/>
                          </a:solidFill>
                          <a:effectLst/>
                          <a:latin typeface="Aptos Narrow" panose="020B0004020202020204" pitchFamily="34" charset="0"/>
                        </a:rPr>
                        <a:t>Ιστορίας και Αρχαιολογίας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508.068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530244"/>
                  </a:ext>
                </a:extLst>
              </a:tr>
              <a:tr h="150782">
                <a:tc>
                  <a:txBody>
                    <a:bodyPr/>
                    <a:lstStyle/>
                    <a:p>
                      <a:pPr algn="l" fontAlgn="b"/>
                      <a:r>
                        <a:rPr lang="el-GR" sz="1500" b="0" i="0" u="none" strike="noStrike">
                          <a:solidFill>
                            <a:srgbClr val="000000"/>
                          </a:solidFill>
                          <a:effectLst/>
                          <a:latin typeface="Aptos Narrow" panose="020B0004020202020204" pitchFamily="34" charset="0"/>
                        </a:rPr>
                        <a:t>Κοινωνιολογίας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180.743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6422906"/>
                  </a:ext>
                </a:extLst>
              </a:tr>
              <a:tr h="445214">
                <a:tc>
                  <a:txBody>
                    <a:bodyPr/>
                    <a:lstStyle/>
                    <a:p>
                      <a:pPr algn="l" fontAlgn="b"/>
                      <a:r>
                        <a:rPr lang="el-GR" sz="1500" b="0" i="0" u="none" strike="noStrike">
                          <a:solidFill>
                            <a:srgbClr val="000000"/>
                          </a:solidFill>
                          <a:effectLst/>
                          <a:latin typeface="Aptos Narrow" panose="020B0004020202020204" pitchFamily="34" charset="0"/>
                        </a:rPr>
                        <a:t>Μαθηματικών &amp; εφαρμοσμένων μαθηματικών</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906.488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589815"/>
                  </a:ext>
                </a:extLst>
              </a:tr>
              <a:tr h="301566">
                <a:tc>
                  <a:txBody>
                    <a:bodyPr/>
                    <a:lstStyle/>
                    <a:p>
                      <a:pPr algn="l" fontAlgn="b"/>
                      <a:r>
                        <a:rPr lang="el-GR" sz="1500" b="0" i="0" u="none" strike="noStrike">
                          <a:solidFill>
                            <a:srgbClr val="000000"/>
                          </a:solidFill>
                          <a:effectLst/>
                          <a:latin typeface="Aptos Narrow" panose="020B0004020202020204" pitchFamily="34" charset="0"/>
                        </a:rPr>
                        <a:t>Οικονομικών Επιστημών</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233.055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897238"/>
                  </a:ext>
                </a:extLst>
              </a:tr>
              <a:tr h="301566">
                <a:tc>
                  <a:txBody>
                    <a:bodyPr/>
                    <a:lstStyle/>
                    <a:p>
                      <a:pPr algn="l" fontAlgn="b"/>
                      <a:r>
                        <a:rPr lang="el-GR" sz="1500" b="0" i="0" u="none" strike="noStrike">
                          <a:solidFill>
                            <a:srgbClr val="000000"/>
                          </a:solidFill>
                          <a:effectLst/>
                          <a:latin typeface="Aptos Narrow" panose="020B0004020202020204" pitchFamily="34" charset="0"/>
                        </a:rPr>
                        <a:t>Πολιτικών Επιστημών</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189.400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8088805"/>
                  </a:ext>
                </a:extLst>
              </a:tr>
              <a:tr h="150782">
                <a:tc>
                  <a:txBody>
                    <a:bodyPr/>
                    <a:lstStyle/>
                    <a:p>
                      <a:pPr algn="l" fontAlgn="b"/>
                      <a:r>
                        <a:rPr lang="el-GR" sz="1500" b="0" i="0" u="none" strike="noStrike">
                          <a:solidFill>
                            <a:srgbClr val="000000"/>
                          </a:solidFill>
                          <a:effectLst/>
                          <a:latin typeface="Aptos Narrow" panose="020B0004020202020204" pitchFamily="34" charset="0"/>
                        </a:rPr>
                        <a:t>Φιλολογίας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7%</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1.284.375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5801867"/>
                  </a:ext>
                </a:extLst>
              </a:tr>
              <a:tr h="150782">
                <a:tc>
                  <a:txBody>
                    <a:bodyPr/>
                    <a:lstStyle/>
                    <a:p>
                      <a:pPr algn="l" fontAlgn="b"/>
                      <a:r>
                        <a:rPr lang="el-GR" sz="1500" b="0" i="0" u="none" strike="noStrike">
                          <a:solidFill>
                            <a:srgbClr val="000000"/>
                          </a:solidFill>
                          <a:effectLst/>
                          <a:latin typeface="Aptos Narrow" panose="020B0004020202020204" pitchFamily="34" charset="0"/>
                        </a:rPr>
                        <a:t>Φιλοσοφίας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338.010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872083"/>
                  </a:ext>
                </a:extLst>
              </a:tr>
              <a:tr h="150782">
                <a:tc>
                  <a:txBody>
                    <a:bodyPr/>
                    <a:lstStyle/>
                    <a:p>
                      <a:pPr algn="l" fontAlgn="b"/>
                      <a:r>
                        <a:rPr lang="el-GR" sz="1500" b="0" i="0" u="none" strike="noStrike">
                          <a:solidFill>
                            <a:srgbClr val="000000"/>
                          </a:solidFill>
                          <a:effectLst/>
                          <a:latin typeface="Aptos Narrow" panose="020B0004020202020204" pitchFamily="34" charset="0"/>
                        </a:rPr>
                        <a:t>Φυσικής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1.632.820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7%</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7739233"/>
                  </a:ext>
                </a:extLst>
              </a:tr>
              <a:tr h="150782">
                <a:tc>
                  <a:txBody>
                    <a:bodyPr/>
                    <a:lstStyle/>
                    <a:p>
                      <a:pPr algn="l" fontAlgn="b"/>
                      <a:r>
                        <a:rPr lang="el-GR" sz="1500" b="0" i="0" u="none" strike="noStrike">
                          <a:solidFill>
                            <a:srgbClr val="000000"/>
                          </a:solidFill>
                          <a:effectLst/>
                          <a:latin typeface="Aptos Narrow" panose="020B0004020202020204" pitchFamily="34" charset="0"/>
                        </a:rPr>
                        <a:t>Χημείας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10</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11%</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3.778.812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2831182"/>
                  </a:ext>
                </a:extLst>
              </a:tr>
              <a:tr h="150782">
                <a:tc>
                  <a:txBody>
                    <a:bodyPr/>
                    <a:lstStyle/>
                    <a:p>
                      <a:pPr algn="l" fontAlgn="b"/>
                      <a:r>
                        <a:rPr lang="el-GR" sz="1500" b="0" i="0" u="none" strike="noStrike">
                          <a:solidFill>
                            <a:srgbClr val="000000"/>
                          </a:solidFill>
                          <a:effectLst/>
                          <a:latin typeface="Aptos Narrow" panose="020B0004020202020204" pitchFamily="34" charset="0"/>
                        </a:rPr>
                        <a:t>Ψυχολογίας</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                  1.251.381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5847194"/>
                  </a:ext>
                </a:extLst>
              </a:tr>
              <a:tr h="301566">
                <a:tc>
                  <a:txBody>
                    <a:bodyPr/>
                    <a:lstStyle/>
                    <a:p>
                      <a:pPr algn="l" fontAlgn="b"/>
                      <a:r>
                        <a:rPr lang="el-GR" sz="1500" b="1" i="0" u="none" strike="noStrike">
                          <a:solidFill>
                            <a:srgbClr val="000000"/>
                          </a:solidFill>
                          <a:effectLst/>
                          <a:latin typeface="Aptos Narrow" panose="020B0004020202020204" pitchFamily="34" charset="0"/>
                        </a:rPr>
                        <a:t>Γενικό Άθροισμα</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a:solidFill>
                            <a:srgbClr val="000000"/>
                          </a:solidFill>
                          <a:effectLst/>
                          <a:latin typeface="Aptos Narrow" panose="020B0004020202020204" pitchFamily="34" charset="0"/>
                        </a:rPr>
                        <a:t>89</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a:solidFill>
                            <a:srgbClr val="000000"/>
                          </a:solidFill>
                          <a:effectLst/>
                          <a:latin typeface="Aptos Narrow" panose="020B0004020202020204" pitchFamily="34" charset="0"/>
                        </a:rPr>
                        <a:t>100%</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1" i="0" u="none" strike="noStrike" dirty="0">
                          <a:solidFill>
                            <a:srgbClr val="000000"/>
                          </a:solidFill>
                          <a:effectLst/>
                          <a:latin typeface="Aptos Narrow" panose="020B0004020202020204" pitchFamily="34" charset="0"/>
                        </a:rPr>
                        <a:t>               24.332.893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dirty="0">
                          <a:solidFill>
                            <a:srgbClr val="000000"/>
                          </a:solidFill>
                          <a:effectLst/>
                          <a:latin typeface="Aptos Narrow" panose="020B0004020202020204" pitchFamily="34" charset="0"/>
                        </a:rPr>
                        <a:t>100%</a:t>
                      </a:r>
                    </a:p>
                  </a:txBody>
                  <a:tcPr marL="6673" marR="6673" marT="66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6119313"/>
                  </a:ext>
                </a:extLst>
              </a:tr>
            </a:tbl>
          </a:graphicData>
        </a:graphic>
      </p:graphicFrame>
    </p:spTree>
    <p:extLst>
      <p:ext uri="{BB962C8B-B14F-4D97-AF65-F5344CB8AC3E}">
        <p14:creationId xmlns:p14="http://schemas.microsoft.com/office/powerpoint/2010/main" val="304800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a:bodyPr>
          <a:lstStyle/>
          <a:p>
            <a:pPr rtl="0"/>
            <a:r>
              <a:rPr lang="el-GR" b="1" spc="-100" dirty="0">
                <a:latin typeface="Segoe UI Light" panose="020B0502040204020203" pitchFamily="34" charset="0"/>
                <a:cs typeface="Segoe UI Light" panose="020B0502040204020203" pitchFamily="34" charset="0"/>
              </a:rPr>
              <a:t>Επιλέξιμες δαπάνες …</a:t>
            </a: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graphicFrame>
        <p:nvGraphicFramePr>
          <p:cNvPr id="2" name="Πίνακας 1">
            <a:extLst>
              <a:ext uri="{FF2B5EF4-FFF2-40B4-BE49-F238E27FC236}">
                <a16:creationId xmlns:a16="http://schemas.microsoft.com/office/drawing/2014/main" id="{F4AA597E-9BE4-182C-2ABE-7147478EE934}"/>
              </a:ext>
            </a:extLst>
          </p:cNvPr>
          <p:cNvGraphicFramePr>
            <a:graphicFrameLocks noGrp="1"/>
          </p:cNvGraphicFramePr>
          <p:nvPr>
            <p:extLst>
              <p:ext uri="{D42A27DB-BD31-4B8C-83A1-F6EECF244321}">
                <p14:modId xmlns:p14="http://schemas.microsoft.com/office/powerpoint/2010/main" val="2510096927"/>
              </p:ext>
            </p:extLst>
          </p:nvPr>
        </p:nvGraphicFramePr>
        <p:xfrm>
          <a:off x="1469422" y="1485579"/>
          <a:ext cx="8925862" cy="4808511"/>
        </p:xfrm>
        <a:graphic>
          <a:graphicData uri="http://schemas.openxmlformats.org/drawingml/2006/table">
            <a:tbl>
              <a:tblPr/>
              <a:tblGrid>
                <a:gridCol w="4814411">
                  <a:extLst>
                    <a:ext uri="{9D8B030D-6E8A-4147-A177-3AD203B41FA5}">
                      <a16:colId xmlns:a16="http://schemas.microsoft.com/office/drawing/2014/main" val="221765666"/>
                    </a:ext>
                  </a:extLst>
                </a:gridCol>
                <a:gridCol w="1929359">
                  <a:extLst>
                    <a:ext uri="{9D8B030D-6E8A-4147-A177-3AD203B41FA5}">
                      <a16:colId xmlns:a16="http://schemas.microsoft.com/office/drawing/2014/main" val="4038269935"/>
                    </a:ext>
                  </a:extLst>
                </a:gridCol>
                <a:gridCol w="2182092">
                  <a:extLst>
                    <a:ext uri="{9D8B030D-6E8A-4147-A177-3AD203B41FA5}">
                      <a16:colId xmlns:a16="http://schemas.microsoft.com/office/drawing/2014/main" val="3406663804"/>
                    </a:ext>
                  </a:extLst>
                </a:gridCol>
              </a:tblGrid>
              <a:tr h="243179">
                <a:tc gridSpan="3">
                  <a:txBody>
                    <a:bodyPr/>
                    <a:lstStyle/>
                    <a:p>
                      <a:pPr algn="ctr" fontAlgn="b"/>
                      <a:r>
                        <a:rPr lang="el-GR" sz="1600" b="1" i="0" u="none" strike="noStrike">
                          <a:solidFill>
                            <a:srgbClr val="000000"/>
                          </a:solidFill>
                          <a:effectLst/>
                          <a:latin typeface="Aptos Display" panose="020B0004020202020204" pitchFamily="34" charset="0"/>
                        </a:rPr>
                        <a:t>Δαπάνες</a:t>
                      </a:r>
                    </a:p>
                  </a:txBody>
                  <a:tcPr marL="7154" marR="7154" marT="7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37855793"/>
                  </a:ext>
                </a:extLst>
              </a:tr>
              <a:tr h="243179">
                <a:tc>
                  <a:txBody>
                    <a:bodyPr/>
                    <a:lstStyle/>
                    <a:p>
                      <a:pPr algn="ctr" fontAlgn="t"/>
                      <a:r>
                        <a:rPr lang="el-GR" sz="1600" b="1" i="0" u="none" strike="noStrike">
                          <a:solidFill>
                            <a:srgbClr val="000000"/>
                          </a:solidFill>
                          <a:effectLst/>
                          <a:latin typeface="Aptos Display" panose="020B0004020202020204" pitchFamily="34" charset="0"/>
                        </a:rPr>
                        <a:t> </a:t>
                      </a:r>
                    </a:p>
                  </a:txBody>
                  <a:tcPr marL="7154" marR="7154" marT="715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rtl="0" fontAlgn="ctr"/>
                      <a:r>
                        <a:rPr lang="el-GR" sz="1600" b="1" i="0" u="none" strike="noStrike">
                          <a:solidFill>
                            <a:srgbClr val="000000"/>
                          </a:solidFill>
                          <a:effectLst/>
                          <a:latin typeface="Aptos Display" panose="020B0004020202020204" pitchFamily="34" charset="0"/>
                        </a:rPr>
                        <a:t>Δράση Ι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rtl="0" fontAlgn="ctr"/>
                      <a:r>
                        <a:rPr lang="el-GR" sz="1600" b="1" i="0" u="none" strike="noStrike">
                          <a:solidFill>
                            <a:srgbClr val="000000"/>
                          </a:solidFill>
                          <a:effectLst/>
                          <a:latin typeface="Aptos Display" panose="020B0004020202020204" pitchFamily="34" charset="0"/>
                        </a:rPr>
                        <a:t>Δράση ΙΙ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391931136"/>
                  </a:ext>
                </a:extLst>
              </a:tr>
              <a:tr h="479428">
                <a:tc>
                  <a:txBody>
                    <a:bodyPr/>
                    <a:lstStyle/>
                    <a:p>
                      <a:pPr algn="ctr" rtl="0" fontAlgn="ctr"/>
                      <a:r>
                        <a:rPr lang="el-GR" sz="1600" b="1" i="0" u="none" strike="noStrike" dirty="0">
                          <a:solidFill>
                            <a:srgbClr val="000000"/>
                          </a:solidFill>
                          <a:effectLst/>
                          <a:latin typeface="Aptos Display" panose="020B0004020202020204" pitchFamily="34" charset="0"/>
                        </a:rPr>
                        <a:t>Κατηγορία Δαπάνης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rtl="0" fontAlgn="ctr"/>
                      <a:r>
                        <a:rPr lang="el-GR" sz="1600" b="1" i="0" u="none" strike="noStrike">
                          <a:solidFill>
                            <a:srgbClr val="000000"/>
                          </a:solidFill>
                          <a:effectLst/>
                          <a:latin typeface="Aptos Display" panose="020B0004020202020204" pitchFamily="34" charset="0"/>
                        </a:rPr>
                        <a:t>Ανώτατο Επιλέξιμο Ποσό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rtl="0" fontAlgn="ctr"/>
                      <a:r>
                        <a:rPr lang="el-GR" sz="1600" b="1" i="0" u="none" strike="noStrike">
                          <a:solidFill>
                            <a:srgbClr val="000000"/>
                          </a:solidFill>
                          <a:effectLst/>
                          <a:latin typeface="Aptos Display" panose="020B0004020202020204" pitchFamily="34" charset="0"/>
                        </a:rPr>
                        <a:t>Ανώτατο Επιλέξιμο Ποσό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323331443"/>
                  </a:ext>
                </a:extLst>
              </a:tr>
              <a:tr h="363769">
                <a:tc>
                  <a:txBody>
                    <a:bodyPr/>
                    <a:lstStyle/>
                    <a:p>
                      <a:pPr algn="l" rtl="0" fontAlgn="ctr"/>
                      <a:r>
                        <a:rPr lang="en-GB" sz="1600" b="0" i="0" u="none" strike="noStrike">
                          <a:solidFill>
                            <a:srgbClr val="000000"/>
                          </a:solidFill>
                          <a:effectLst/>
                          <a:latin typeface="Aptos Display" panose="020B0004020202020204" pitchFamily="34" charset="0"/>
                        </a:rPr>
                        <a:t>I. </a:t>
                      </a:r>
                      <a:r>
                        <a:rPr lang="el-GR" sz="1600" b="0" i="0" u="none" strike="noStrike">
                          <a:solidFill>
                            <a:srgbClr val="000000"/>
                          </a:solidFill>
                          <a:effectLst/>
                          <a:latin typeface="Aptos Display" panose="020B0004020202020204" pitchFamily="34" charset="0"/>
                        </a:rPr>
                        <a:t>Δαπάνες Προσωπικού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dirty="0">
                          <a:solidFill>
                            <a:srgbClr val="000000"/>
                          </a:solidFill>
                          <a:effectLst/>
                          <a:latin typeface="Aptos Display" panose="020B0004020202020204" pitchFamily="34" charset="0"/>
                        </a:rPr>
                        <a:t>                           150.000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800.000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185670"/>
                  </a:ext>
                </a:extLst>
              </a:tr>
              <a:tr h="363769">
                <a:tc>
                  <a:txBody>
                    <a:bodyPr/>
                    <a:lstStyle/>
                    <a:p>
                      <a:pPr algn="l" rtl="0" fontAlgn="ctr"/>
                      <a:r>
                        <a:rPr lang="en-GB" sz="1600" b="0" i="0" u="none" strike="noStrike">
                          <a:solidFill>
                            <a:srgbClr val="000000"/>
                          </a:solidFill>
                          <a:effectLst/>
                          <a:latin typeface="Aptos Display" panose="020B0004020202020204" pitchFamily="34" charset="0"/>
                        </a:rPr>
                        <a:t>II. </a:t>
                      </a:r>
                      <a:r>
                        <a:rPr lang="el-GR" sz="1600" b="0" i="0" u="none" strike="noStrike">
                          <a:solidFill>
                            <a:srgbClr val="000000"/>
                          </a:solidFill>
                          <a:effectLst/>
                          <a:latin typeface="Aptos Display" panose="020B0004020202020204" pitchFamily="34" charset="0"/>
                        </a:rPr>
                        <a:t>Δαπάνες οργάνων &amp; εξοπλισμού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dirty="0">
                          <a:solidFill>
                            <a:srgbClr val="000000"/>
                          </a:solidFill>
                          <a:effectLst/>
                          <a:latin typeface="Aptos Display" panose="020B0004020202020204" pitchFamily="34" charset="0"/>
                        </a:rPr>
                        <a:t>                              60.000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300.000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6410425"/>
                  </a:ext>
                </a:extLst>
              </a:tr>
              <a:tr h="363769">
                <a:tc>
                  <a:txBody>
                    <a:bodyPr/>
                    <a:lstStyle/>
                    <a:p>
                      <a:pPr algn="l" rtl="0" fontAlgn="ctr"/>
                      <a:r>
                        <a:rPr lang="en-GB" sz="1600" b="0" i="0" u="none" strike="noStrike" dirty="0">
                          <a:solidFill>
                            <a:srgbClr val="000000"/>
                          </a:solidFill>
                          <a:effectLst/>
                          <a:latin typeface="Aptos Display" panose="020B0004020202020204" pitchFamily="34" charset="0"/>
                        </a:rPr>
                        <a:t>III. </a:t>
                      </a:r>
                      <a:r>
                        <a:rPr lang="el-GR" sz="1600" b="0" i="0" u="none" strike="noStrike" dirty="0">
                          <a:solidFill>
                            <a:srgbClr val="000000"/>
                          </a:solidFill>
                          <a:effectLst/>
                          <a:latin typeface="Aptos Display" panose="020B0004020202020204" pitchFamily="34" charset="0"/>
                        </a:rPr>
                        <a:t>Δαπάνες </a:t>
                      </a:r>
                      <a:r>
                        <a:rPr lang="el-GR" sz="1600" b="0" i="0" u="none" strike="noStrike" dirty="0" err="1">
                          <a:solidFill>
                            <a:srgbClr val="000000"/>
                          </a:solidFill>
                          <a:effectLst/>
                          <a:latin typeface="Aptos Display" panose="020B0004020202020204" pitchFamily="34" charset="0"/>
                        </a:rPr>
                        <a:t>ταξιδίων</a:t>
                      </a:r>
                      <a:r>
                        <a:rPr lang="el-GR" sz="1600" b="0" i="0" u="none" strike="noStrike" dirty="0">
                          <a:solidFill>
                            <a:srgbClr val="000000"/>
                          </a:solidFill>
                          <a:effectLst/>
                          <a:latin typeface="Aptos Display" panose="020B0004020202020204" pitchFamily="34" charset="0"/>
                        </a:rPr>
                        <a:t>/ μετακινήσεων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dirty="0">
                          <a:solidFill>
                            <a:srgbClr val="000000"/>
                          </a:solidFill>
                          <a:effectLst/>
                          <a:latin typeface="Aptos Display" panose="020B0004020202020204" pitchFamily="34" charset="0"/>
                        </a:rPr>
                        <a:t>                                 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6774264"/>
                  </a:ext>
                </a:extLst>
              </a:tr>
              <a:tr h="363769">
                <a:tc>
                  <a:txBody>
                    <a:bodyPr/>
                    <a:lstStyle/>
                    <a:p>
                      <a:pPr algn="l" rtl="0" fontAlgn="ctr"/>
                      <a:r>
                        <a:rPr lang="en-GB" sz="1600" b="0" i="0" u="none" strike="noStrike">
                          <a:solidFill>
                            <a:srgbClr val="000000"/>
                          </a:solidFill>
                          <a:effectLst/>
                          <a:latin typeface="Aptos Display" panose="020B0004020202020204" pitchFamily="34" charset="0"/>
                        </a:rPr>
                        <a:t>IV. </a:t>
                      </a:r>
                      <a:r>
                        <a:rPr lang="el-GR" sz="1600" b="0" i="0" u="none" strike="noStrike">
                          <a:solidFill>
                            <a:srgbClr val="000000"/>
                          </a:solidFill>
                          <a:effectLst/>
                          <a:latin typeface="Aptos Display" panose="020B0004020202020204" pitchFamily="34" charset="0"/>
                        </a:rPr>
                        <a:t>Δαπάνες Διάχυσης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dirty="0">
                          <a:solidFill>
                            <a:srgbClr val="000000"/>
                          </a:solidFill>
                          <a:effectLst/>
                          <a:latin typeface="Aptos Display" panose="020B0004020202020204" pitchFamily="34" charset="0"/>
                        </a:rPr>
                        <a:t>                                 6.000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5864738"/>
                  </a:ext>
                </a:extLst>
              </a:tr>
              <a:tr h="363769">
                <a:tc>
                  <a:txBody>
                    <a:bodyPr/>
                    <a:lstStyle/>
                    <a:p>
                      <a:pPr algn="l" rtl="0" fontAlgn="ctr"/>
                      <a:r>
                        <a:rPr lang="el-GR" sz="1600" b="0" i="0" u="none" strike="noStrike">
                          <a:solidFill>
                            <a:srgbClr val="000000"/>
                          </a:solidFill>
                          <a:effectLst/>
                          <a:latin typeface="Aptos Display" panose="020B0004020202020204" pitchFamily="34" charset="0"/>
                        </a:rPr>
                        <a:t>V. Αναλώσιμα και λοιπές άμεσες δαπάνες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150.000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7908833"/>
                  </a:ext>
                </a:extLst>
              </a:tr>
              <a:tr h="363769">
                <a:tc>
                  <a:txBody>
                    <a:bodyPr/>
                    <a:lstStyle/>
                    <a:p>
                      <a:pPr algn="l" rtl="0" fontAlgn="ctr"/>
                      <a:r>
                        <a:rPr lang="en-GB" sz="1600" b="0" i="0" u="none" strike="noStrike" dirty="0">
                          <a:solidFill>
                            <a:srgbClr val="000000"/>
                          </a:solidFill>
                          <a:effectLst/>
                          <a:latin typeface="Aptos Display" panose="020B0004020202020204" pitchFamily="34" charset="0"/>
                        </a:rPr>
                        <a:t>VI. </a:t>
                      </a:r>
                      <a:r>
                        <a:rPr lang="el-GR" sz="1600" b="0" i="0" u="none" strike="noStrike" dirty="0">
                          <a:solidFill>
                            <a:srgbClr val="000000"/>
                          </a:solidFill>
                          <a:effectLst/>
                          <a:latin typeface="Aptos Display" panose="020B0004020202020204" pitchFamily="34" charset="0"/>
                        </a:rPr>
                        <a:t>Έμμεσες Δαπάνες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a:solidFill>
                            <a:srgbClr val="000000"/>
                          </a:solidFill>
                          <a:effectLst/>
                          <a:latin typeface="Aptos Display" panose="020B0004020202020204" pitchFamily="34" charset="0"/>
                        </a:rPr>
                        <a:t>                              13.084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0" i="0" u="none" strike="noStrike" dirty="0">
                          <a:solidFill>
                            <a:srgbClr val="000000"/>
                          </a:solidFill>
                          <a:effectLst/>
                          <a:latin typeface="Aptos Display" panose="020B0004020202020204" pitchFamily="34" charset="0"/>
                        </a:rPr>
                        <a:t>                               65.421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291311"/>
                  </a:ext>
                </a:extLst>
              </a:tr>
              <a:tr h="543025">
                <a:tc>
                  <a:txBody>
                    <a:bodyPr/>
                    <a:lstStyle/>
                    <a:p>
                      <a:pPr algn="l" rtl="0" fontAlgn="ctr"/>
                      <a:r>
                        <a:rPr lang="el-GR" sz="1600" b="0" i="0" u="none" strike="noStrike" dirty="0">
                          <a:solidFill>
                            <a:srgbClr val="000000"/>
                          </a:solidFill>
                          <a:effectLst/>
                          <a:latin typeface="Aptos Display" panose="020B0004020202020204" pitchFamily="34" charset="0"/>
                        </a:rPr>
                        <a:t>Ανώτατος Επιλέξιμος Συνολικός Προϋπολογισμός Ερευνητικής πρότασης ανά Δράση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1" i="0" u="none" strike="noStrike">
                          <a:solidFill>
                            <a:srgbClr val="000000"/>
                          </a:solidFill>
                          <a:effectLst/>
                          <a:latin typeface="Aptos Display" panose="020B0004020202020204" pitchFamily="34" charset="0"/>
                        </a:rPr>
                        <a:t>                           200.000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l-GR" sz="1600" b="1" i="0" u="none" strike="noStrike">
                          <a:solidFill>
                            <a:srgbClr val="000000"/>
                          </a:solidFill>
                          <a:effectLst/>
                          <a:latin typeface="Aptos Display" panose="020B0004020202020204" pitchFamily="34" charset="0"/>
                        </a:rPr>
                        <a:t>                        1.000.000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4679101"/>
                  </a:ext>
                </a:extLst>
              </a:tr>
              <a:tr h="722281">
                <a:tc>
                  <a:txBody>
                    <a:bodyPr/>
                    <a:lstStyle/>
                    <a:p>
                      <a:pPr algn="l" rtl="0" fontAlgn="ctr"/>
                      <a:r>
                        <a:rPr lang="el-GR" sz="1600" b="1" i="0" u="none" strike="noStrike" dirty="0">
                          <a:solidFill>
                            <a:srgbClr val="000000"/>
                          </a:solidFill>
                          <a:effectLst/>
                          <a:latin typeface="Aptos Display" panose="020B0004020202020204" pitchFamily="34" charset="0"/>
                        </a:rPr>
                        <a:t>Αναμενόμενα έσοδα ΕΛΚΕ ΠΚ  </a:t>
                      </a:r>
                      <a:br>
                        <a:rPr lang="el-GR" sz="1600" b="1" i="0" u="none" strike="noStrike" dirty="0">
                          <a:solidFill>
                            <a:srgbClr val="000000"/>
                          </a:solidFill>
                          <a:effectLst/>
                          <a:latin typeface="Aptos Display" panose="020B0004020202020204" pitchFamily="34" charset="0"/>
                        </a:rPr>
                      </a:br>
                      <a:r>
                        <a:rPr lang="el-GR" sz="1600" b="1" i="0" u="none" strike="noStrike" dirty="0">
                          <a:solidFill>
                            <a:srgbClr val="000000"/>
                          </a:solidFill>
                          <a:effectLst/>
                          <a:latin typeface="Aptos Display" panose="020B0004020202020204" pitchFamily="34" charset="0"/>
                        </a:rPr>
                        <a:t>(7% των επιλέξιμων δαπανών των κατηγοριών Ι έως V)</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l-GR" sz="1600" b="1" i="0" u="none" strike="noStrike" dirty="0">
                          <a:solidFill>
                            <a:srgbClr val="000000"/>
                          </a:solidFill>
                          <a:effectLst/>
                          <a:latin typeface="Aptos Display" panose="020B0004020202020204" pitchFamily="34" charset="0"/>
                        </a:rPr>
                        <a:t>                           609.414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l-GR" sz="1600" b="1" i="0" u="none" strike="noStrike" dirty="0">
                          <a:solidFill>
                            <a:srgbClr val="000000"/>
                          </a:solidFill>
                          <a:effectLst/>
                          <a:latin typeface="Aptos Display" panose="020B0004020202020204" pitchFamily="34" charset="0"/>
                        </a:rPr>
                        <a:t>                        1.591.871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586355"/>
                  </a:ext>
                </a:extLst>
              </a:tr>
              <a:tr h="363769">
                <a:tc>
                  <a:txBody>
                    <a:bodyPr/>
                    <a:lstStyle/>
                    <a:p>
                      <a:pPr algn="l" rtl="0" fontAlgn="ctr"/>
                      <a:r>
                        <a:rPr lang="el-GR" sz="1600" b="1" i="0" u="none" strike="noStrike" dirty="0">
                          <a:solidFill>
                            <a:srgbClr val="000000"/>
                          </a:solidFill>
                          <a:effectLst/>
                          <a:latin typeface="Aptos Display" panose="020B0004020202020204" pitchFamily="34" charset="0"/>
                        </a:rPr>
                        <a:t>Σύνολο αναμενόμενων εσόδων ΕΛΚΕ ΠΚ </a:t>
                      </a:r>
                    </a:p>
                  </a:txBody>
                  <a:tcPr marL="7154" marR="7154" marT="71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rtl="0" fontAlgn="b"/>
                      <a:r>
                        <a:rPr lang="el-GR" sz="1600" b="1" i="0" u="none" strike="noStrike" dirty="0">
                          <a:solidFill>
                            <a:srgbClr val="000000"/>
                          </a:solidFill>
                          <a:effectLst/>
                          <a:latin typeface="Aptos Display" panose="020B0004020202020204" pitchFamily="34" charset="0"/>
                        </a:rPr>
                        <a:t>                                                                          2.201.286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402670203"/>
                  </a:ext>
                </a:extLst>
              </a:tr>
            </a:tbl>
          </a:graphicData>
        </a:graphic>
      </p:graphicFrame>
    </p:spTree>
    <p:extLst>
      <p:ext uri="{BB962C8B-B14F-4D97-AF65-F5344CB8AC3E}">
        <p14:creationId xmlns:p14="http://schemas.microsoft.com/office/powerpoint/2010/main" val="275419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822269" y="4797078"/>
            <a:ext cx="4062830" cy="640080"/>
          </a:xfrm>
        </p:spPr>
        <p:txBody>
          <a:bodyPr rtlCol="0">
            <a:normAutofit/>
          </a:bodyPr>
          <a:lstStyle/>
          <a:p>
            <a:pPr rtl="0"/>
            <a:r>
              <a:rPr lang="el-GR" sz="1800" b="1" spc="-100" dirty="0">
                <a:latin typeface="Segoe UI Light" panose="020B0502040204020203" pitchFamily="34" charset="0"/>
                <a:cs typeface="Segoe UI Light" panose="020B0502040204020203" pitchFamily="34" charset="0"/>
              </a:rPr>
              <a:t>Μ.Ο.Δ.Υ ΕΛΚΕ Πανεπιστημίου Κρήτης</a:t>
            </a:r>
          </a:p>
        </p:txBody>
      </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pic>
        <p:nvPicPr>
          <p:cNvPr id="2" name="Picture 2">
            <a:extLst>
              <a:ext uri="{FF2B5EF4-FFF2-40B4-BE49-F238E27FC236}">
                <a16:creationId xmlns:a16="http://schemas.microsoft.com/office/drawing/2014/main" id="{8C009C0F-BED5-6C35-46C5-31E9A2979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525" y="1575716"/>
            <a:ext cx="4702023" cy="2646063"/>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9237BB53-0AA0-3A49-48AB-314247E70E1E}"/>
              </a:ext>
            </a:extLst>
          </p:cNvPr>
          <p:cNvPicPr>
            <a:picLocks noChangeAspect="1"/>
          </p:cNvPicPr>
          <p:nvPr/>
        </p:nvPicPr>
        <p:blipFill>
          <a:blip r:embed="rId5"/>
          <a:stretch>
            <a:fillRect/>
          </a:stretch>
        </p:blipFill>
        <p:spPr>
          <a:xfrm>
            <a:off x="1213673" y="5437158"/>
            <a:ext cx="8640011" cy="913122"/>
          </a:xfrm>
          <a:prstGeom prst="rect">
            <a:avLst/>
          </a:prstGeom>
        </p:spPr>
      </p:pic>
      <p:sp>
        <p:nvSpPr>
          <p:cNvPr id="6" name="TextBox 5">
            <a:extLst>
              <a:ext uri="{FF2B5EF4-FFF2-40B4-BE49-F238E27FC236}">
                <a16:creationId xmlns:a16="http://schemas.microsoft.com/office/drawing/2014/main" id="{1DC8D0EA-7E4D-8BD7-64B0-31131C80FF7A}"/>
              </a:ext>
            </a:extLst>
          </p:cNvPr>
          <p:cNvSpPr txBox="1"/>
          <p:nvPr/>
        </p:nvSpPr>
        <p:spPr>
          <a:xfrm>
            <a:off x="405253" y="1575716"/>
            <a:ext cx="6216773" cy="2708434"/>
          </a:xfrm>
          <a:prstGeom prst="rect">
            <a:avLst/>
          </a:prstGeom>
          <a:noFill/>
        </p:spPr>
        <p:txBody>
          <a:bodyPr wrap="square">
            <a:spAutoFit/>
          </a:bodyPr>
          <a:lstStyle/>
          <a:p>
            <a:pPr algn="just"/>
            <a:r>
              <a:rPr lang="el" sz="2600" u="sng" dirty="0">
                <a:solidFill>
                  <a:srgbClr val="0070C0"/>
                </a:solidFill>
              </a:rPr>
              <a:t>Επισήμανση! </a:t>
            </a:r>
            <a:r>
              <a:rPr lang="el" sz="1800" u="sng" dirty="0">
                <a:solidFill>
                  <a:schemeClr val="tx1"/>
                </a:solidFill>
              </a:rPr>
              <a:t>Η επεξεργασία των αιτήσεων στη συγκεκριμένη δράση βασίζεται σε στοιχεία που δόθηκαν στον ΕΛΚΕ από τους ΕΥ και ενδέχεται να υπάρχουν σημαντικές αποκλίσεις από τα στοιχεία που υποβλήθηκαν τελικά στην ηλεκτρονική πλατφόρμα της Δράσης. Η ΜΟΔΥ του ΕΛΚΕ Πανεπιστημίου Κρήτης δεν έχει τη δυνατότητα πρόσβασης στη παρούσα φάση στην πλατφόρμα και συνεπώς δε μπορεί να γίνει διασταύρωση &amp; επιβεβαίωση των στοιχείων.</a:t>
            </a:r>
            <a:endParaRPr lang="el" u="sng" dirty="0">
              <a:solidFill>
                <a:schemeClr val="tx1"/>
              </a:solidFill>
            </a:endParaRPr>
          </a:p>
        </p:txBody>
      </p:sp>
    </p:spTree>
    <p:extLst>
      <p:ext uri="{BB962C8B-B14F-4D97-AF65-F5344CB8AC3E}">
        <p14:creationId xmlns:p14="http://schemas.microsoft.com/office/powerpoint/2010/main" val="3528267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a:bodyPr>
          <a:lstStyle/>
          <a:p>
            <a:pPr algn="ctr" rtl="0"/>
            <a:r>
              <a:rPr lang="el-GR" b="1" spc="-100" dirty="0">
                <a:solidFill>
                  <a:schemeClr val="tx1"/>
                </a:solidFill>
                <a:latin typeface="Segoe UI Light" panose="020B0502040204020203" pitchFamily="34" charset="0"/>
                <a:cs typeface="Segoe UI Light" panose="020B0502040204020203" pitchFamily="34" charset="0"/>
              </a:rPr>
              <a:t>Πανεπιστήμιο Κρήτης</a:t>
            </a:r>
          </a:p>
        </p:txBody>
      </p:sp>
      <p:sp>
        <p:nvSpPr>
          <p:cNvPr id="25" name="Θέση περιεχομένου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600" dirty="0">
                <a:latin typeface="Segoe UI" panose="020B0502040204020203" pitchFamily="34" charset="0"/>
                <a:cs typeface="Segoe UI" panose="020B0502040204020203" pitchFamily="34" charset="0"/>
              </a:rPr>
              <a:t>Με μια ματιά…</a:t>
            </a:r>
          </a:p>
        </p:txBody>
      </p:sp>
      <p:sp>
        <p:nvSpPr>
          <p:cNvPr id="41" name="Θέση περιεχομένου 17"/>
          <p:cNvSpPr txBox="1">
            <a:spLocks/>
          </p:cNvSpPr>
          <p:nvPr/>
        </p:nvSpPr>
        <p:spPr>
          <a:xfrm>
            <a:off x="1061156" y="3322234"/>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42" name="Θέση περιεχομένου 17"/>
          <p:cNvSpPr txBox="1">
            <a:spLocks/>
          </p:cNvSpPr>
          <p:nvPr/>
        </p:nvSpPr>
        <p:spPr>
          <a:xfrm>
            <a:off x="541609" y="3530636"/>
            <a:ext cx="398631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52" name="Θέση περιεχομένου 17"/>
          <p:cNvSpPr txBox="1">
            <a:spLocks/>
          </p:cNvSpPr>
          <p:nvPr/>
        </p:nvSpPr>
        <p:spPr>
          <a:xfrm>
            <a:off x="1047552" y="4565680"/>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53" name="Θέση περιεχομένου 17"/>
          <p:cNvSpPr txBox="1">
            <a:spLocks/>
          </p:cNvSpPr>
          <p:nvPr/>
        </p:nvSpPr>
        <p:spPr>
          <a:xfrm>
            <a:off x="1061156" y="4989020"/>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54" name="Θέση περιεχομένου 17"/>
          <p:cNvSpPr txBox="1">
            <a:spLocks/>
          </p:cNvSpPr>
          <p:nvPr/>
        </p:nvSpPr>
        <p:spPr>
          <a:xfrm>
            <a:off x="1047552" y="5440935"/>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69" name="Θέση περιεχομένου 17"/>
          <p:cNvSpPr txBox="1">
            <a:spLocks/>
          </p:cNvSpPr>
          <p:nvPr/>
        </p:nvSpPr>
        <p:spPr>
          <a:xfrm>
            <a:off x="1085004" y="3733780"/>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73" name="Θέση περιεχομένου 17"/>
          <p:cNvSpPr txBox="1">
            <a:spLocks/>
          </p:cNvSpPr>
          <p:nvPr/>
        </p:nvSpPr>
        <p:spPr>
          <a:xfrm>
            <a:off x="1032153" y="2835561"/>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553" y="3221527"/>
            <a:ext cx="3986317" cy="2851540"/>
          </a:xfrm>
          <a:prstGeom prst="rect">
            <a:avLst/>
          </a:prstGeom>
        </p:spPr>
      </p:pic>
      <p:sp>
        <p:nvSpPr>
          <p:cNvPr id="6" name="Τίτλος 3">
            <a:extLst>
              <a:ext uri="{FF2B5EF4-FFF2-40B4-BE49-F238E27FC236}">
                <a16:creationId xmlns:a16="http://schemas.microsoft.com/office/drawing/2014/main" id="{071BD204-E036-47E3-E50E-A224DCDB0CAE}"/>
              </a:ext>
            </a:extLst>
          </p:cNvPr>
          <p:cNvSpPr txBox="1">
            <a:spLocks/>
          </p:cNvSpPr>
          <p:nvPr/>
        </p:nvSpPr>
        <p:spPr>
          <a:xfrm>
            <a:off x="6988123" y="1875699"/>
            <a:ext cx="4827690" cy="744190"/>
          </a:xfrm>
          <a:prstGeom prst="rect">
            <a:avLst/>
          </a:prstGeom>
        </p:spPr>
        <p:txBody>
          <a:bodyPr vert="horz" lIns="91440" tIns="45720" rIns="91440" bIns="45720" rtlCol="0" anchor="b" anchorCtr="0">
            <a:normAutofit fontScale="92500" lnSpcReduction="20000"/>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l" fontAlgn="base"/>
            <a:r>
              <a:rPr lang="el-GR" b="0" i="0" dirty="0">
                <a:solidFill>
                  <a:srgbClr val="222222"/>
                </a:solidFill>
                <a:effectLst/>
                <a:latin typeface="Roboto" panose="02000000000000000000" pitchFamily="2" charset="0"/>
              </a:rPr>
              <a:t>Εμπιστοσύνη στα Αστέρια μας – </a:t>
            </a:r>
            <a:r>
              <a:rPr lang="el-GR" b="0" i="0" dirty="0" err="1">
                <a:solidFill>
                  <a:srgbClr val="222222"/>
                </a:solidFill>
                <a:effectLst/>
                <a:latin typeface="Roboto" panose="02000000000000000000" pitchFamily="2" charset="0"/>
              </a:rPr>
              <a:t>Trust</a:t>
            </a:r>
            <a:r>
              <a:rPr lang="el-GR" b="0" i="0" dirty="0">
                <a:solidFill>
                  <a:srgbClr val="222222"/>
                </a:solidFill>
                <a:effectLst/>
                <a:latin typeface="Roboto" panose="02000000000000000000" pitchFamily="2" charset="0"/>
              </a:rPr>
              <a:t> </a:t>
            </a:r>
            <a:r>
              <a:rPr lang="el-GR" b="0" i="0" dirty="0" err="1">
                <a:solidFill>
                  <a:srgbClr val="222222"/>
                </a:solidFill>
                <a:effectLst/>
                <a:latin typeface="Roboto" panose="02000000000000000000" pitchFamily="2" charset="0"/>
              </a:rPr>
              <a:t>Your</a:t>
            </a:r>
            <a:r>
              <a:rPr lang="el-GR" b="0" i="0" dirty="0">
                <a:solidFill>
                  <a:srgbClr val="222222"/>
                </a:solidFill>
                <a:effectLst/>
                <a:latin typeface="Roboto" panose="02000000000000000000" pitchFamily="2" charset="0"/>
              </a:rPr>
              <a:t> </a:t>
            </a:r>
            <a:r>
              <a:rPr lang="el-GR" b="0" i="0" dirty="0" err="1">
                <a:solidFill>
                  <a:srgbClr val="222222"/>
                </a:solidFill>
                <a:effectLst/>
                <a:latin typeface="Roboto" panose="02000000000000000000" pitchFamily="2" charset="0"/>
              </a:rPr>
              <a:t>Stars</a:t>
            </a:r>
            <a:r>
              <a:rPr lang="el-GR" b="0" i="0" dirty="0">
                <a:solidFill>
                  <a:srgbClr val="222222"/>
                </a:solidFill>
                <a:effectLst/>
                <a:latin typeface="Roboto" panose="02000000000000000000" pitchFamily="2" charset="0"/>
              </a:rPr>
              <a:t> (SUB 4)</a:t>
            </a:r>
          </a:p>
        </p:txBody>
      </p:sp>
      <p:sp>
        <p:nvSpPr>
          <p:cNvPr id="8" name="Θέση περιεχομένου 17">
            <a:extLst>
              <a:ext uri="{FF2B5EF4-FFF2-40B4-BE49-F238E27FC236}">
                <a16:creationId xmlns:a16="http://schemas.microsoft.com/office/drawing/2014/main" id="{748A6C04-AD23-B5A7-C546-4DDB06ED36EC}"/>
              </a:ext>
            </a:extLst>
          </p:cNvPr>
          <p:cNvSpPr txBox="1">
            <a:spLocks/>
          </p:cNvSpPr>
          <p:nvPr/>
        </p:nvSpPr>
        <p:spPr>
          <a:xfrm>
            <a:off x="1786109" y="4647297"/>
            <a:ext cx="5039487" cy="3895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endParaRPr lang="el-GR" dirty="0">
              <a:solidFill>
                <a:prstClr val="black">
                  <a:lumMod val="75000"/>
                  <a:lumOff val="25000"/>
                </a:prstClr>
              </a:solidFill>
              <a:cs typeface="Segoe UI"/>
            </a:endParaRPr>
          </a:p>
        </p:txBody>
      </p:sp>
      <p:sp>
        <p:nvSpPr>
          <p:cNvPr id="9" name="TextBox 8">
            <a:extLst>
              <a:ext uri="{FF2B5EF4-FFF2-40B4-BE49-F238E27FC236}">
                <a16:creationId xmlns:a16="http://schemas.microsoft.com/office/drawing/2014/main" id="{A9265DFD-7E41-7626-C639-E6BE0232CC29}"/>
              </a:ext>
            </a:extLst>
          </p:cNvPr>
          <p:cNvSpPr txBox="1"/>
          <p:nvPr/>
        </p:nvSpPr>
        <p:spPr>
          <a:xfrm>
            <a:off x="521206" y="1903343"/>
            <a:ext cx="6466917" cy="4555093"/>
          </a:xfrm>
          <a:prstGeom prst="rect">
            <a:avLst/>
          </a:prstGeom>
          <a:noFill/>
        </p:spPr>
        <p:txBody>
          <a:bodyPr wrap="square" rtlCol="0">
            <a:spAutoFit/>
          </a:bodyPr>
          <a:lstStyle/>
          <a:p>
            <a:pPr lvl="0" rtl="0">
              <a:spcAft>
                <a:spcPts val="600"/>
              </a:spcAft>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Σύνολο υποβολών για το ΠΚ:</a:t>
            </a:r>
          </a:p>
          <a:p>
            <a:pPr marL="285750" lvl="0" indent="-285750" rtl="0">
              <a:spcAft>
                <a:spcPts val="600"/>
              </a:spcAft>
              <a:buFont typeface="Arial" panose="020B0604020202020204" pitchFamily="34" charset="0"/>
              <a:buChar char="•"/>
              <a:defRPr/>
            </a:pPr>
            <a:r>
              <a:rPr lang="en-GB" sz="1600" b="1" dirty="0">
                <a:solidFill>
                  <a:prstClr val="black">
                    <a:lumMod val="75000"/>
                    <a:lumOff val="25000"/>
                  </a:prstClr>
                </a:solidFill>
                <a:latin typeface="Segoe UI" panose="020B0502040204020203" pitchFamily="34" charset="0"/>
                <a:cs typeface="Segoe UI" panose="020B0502040204020203" pitchFamily="34" charset="0"/>
              </a:rPr>
              <a:t>142</a:t>
            </a:r>
            <a:r>
              <a:rPr lang="el-GR" sz="1600" dirty="0">
                <a:solidFill>
                  <a:prstClr val="black">
                    <a:lumMod val="75000"/>
                    <a:lumOff val="25000"/>
                  </a:prstClr>
                </a:solidFill>
                <a:latin typeface="Segoe UI" panose="020B0502040204020203" pitchFamily="34" charset="0"/>
                <a:cs typeface="Segoe UI" panose="020B0502040204020203" pitchFamily="34" charset="0"/>
              </a:rPr>
              <a:t> αιτήσεις Χρηματοδότησης και στις 2 Δράσεις του προγράμματος</a:t>
            </a:r>
          </a:p>
          <a:p>
            <a:pPr marL="285750" indent="-285750">
              <a:spcAft>
                <a:spcPts val="600"/>
              </a:spcAft>
              <a:buFont typeface="Arial" panose="020B0604020202020204" pitchFamily="34" charset="0"/>
              <a:buChar char="•"/>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33,6 εκ. € </a:t>
            </a:r>
            <a:r>
              <a:rPr lang="el-GR" sz="1600" dirty="0">
                <a:solidFill>
                  <a:prstClr val="black">
                    <a:lumMod val="75000"/>
                    <a:lumOff val="25000"/>
                  </a:prstClr>
                </a:solidFill>
                <a:latin typeface="Segoe UI" panose="020B0502040204020203" pitchFamily="34" charset="0"/>
                <a:cs typeface="Segoe UI" panose="020B0502040204020203" pitchFamily="34" charset="0"/>
              </a:rPr>
              <a:t>ο αιτούμενος προϋπολογισμός για τις 2 Δράσεις*</a:t>
            </a:r>
          </a:p>
          <a:p>
            <a:pPr>
              <a:spcAft>
                <a:spcPts val="600"/>
              </a:spcAft>
              <a:defRPr/>
            </a:pPr>
            <a:endParaRPr lang="el-GR" sz="1600" b="1" dirty="0">
              <a:solidFill>
                <a:prstClr val="black">
                  <a:lumMod val="75000"/>
                  <a:lumOff val="25000"/>
                </a:prstClr>
              </a:solidFill>
              <a:latin typeface="Segoe UI" panose="020B0502040204020203" pitchFamily="34" charset="0"/>
              <a:cs typeface="Segoe UI" panose="020B0502040204020203" pitchFamily="34" charset="0"/>
            </a:endParaRPr>
          </a:p>
          <a:p>
            <a:pPr>
              <a:spcAft>
                <a:spcPts val="600"/>
              </a:spcAft>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Σύνολο υποβολών για τη Δράση Ι ‘Νέοι Ερευνητές’:</a:t>
            </a:r>
          </a:p>
          <a:p>
            <a:pPr marL="285750" indent="-285750">
              <a:spcAft>
                <a:spcPts val="600"/>
              </a:spcAft>
              <a:buFont typeface="Arial" panose="020B0604020202020204" pitchFamily="34" charset="0"/>
              <a:buChar char="•"/>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53 </a:t>
            </a:r>
            <a:r>
              <a:rPr lang="el-GR" sz="1600" dirty="0">
                <a:solidFill>
                  <a:prstClr val="black">
                    <a:lumMod val="75000"/>
                    <a:lumOff val="25000"/>
                  </a:prstClr>
                </a:solidFill>
                <a:latin typeface="Segoe UI" panose="020B0502040204020203" pitchFamily="34" charset="0"/>
                <a:cs typeface="Segoe UI" panose="020B0502040204020203" pitchFamily="34" charset="0"/>
              </a:rPr>
              <a:t>αιτήσεις στη Δράση Ι (37% των αιτήσεων) </a:t>
            </a:r>
          </a:p>
          <a:p>
            <a:pPr marL="285750" indent="-285750">
              <a:spcAft>
                <a:spcPts val="600"/>
              </a:spcAft>
              <a:buFont typeface="Arial" panose="020B0604020202020204" pitchFamily="34" charset="0"/>
              <a:buChar char="•"/>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9,3 εκ. € </a:t>
            </a:r>
            <a:r>
              <a:rPr lang="el-GR" sz="1600" dirty="0">
                <a:solidFill>
                  <a:prstClr val="black">
                    <a:lumMod val="75000"/>
                    <a:lumOff val="25000"/>
                  </a:prstClr>
                </a:solidFill>
                <a:latin typeface="Segoe UI" panose="020B0502040204020203" pitchFamily="34" charset="0"/>
                <a:cs typeface="Segoe UI" panose="020B0502040204020203" pitchFamily="34" charset="0"/>
              </a:rPr>
              <a:t>ο αιτούμενος προϋπολογισμός (28% του αιτούμενου π/υ του ΠΚ*)</a:t>
            </a:r>
          </a:p>
          <a:p>
            <a:pPr>
              <a:spcAft>
                <a:spcPts val="600"/>
              </a:spcAft>
              <a:defRPr/>
            </a:pPr>
            <a:endParaRPr lang="el-GR" sz="1600" dirty="0">
              <a:solidFill>
                <a:prstClr val="black">
                  <a:lumMod val="75000"/>
                  <a:lumOff val="25000"/>
                </a:prstClr>
              </a:solidFill>
              <a:latin typeface="Segoe UI" panose="020B0502040204020203" pitchFamily="34" charset="0"/>
              <a:cs typeface="Segoe UI" panose="020B0502040204020203" pitchFamily="34" charset="0"/>
            </a:endParaRPr>
          </a:p>
          <a:p>
            <a:pPr>
              <a:spcAft>
                <a:spcPts val="600"/>
              </a:spcAft>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Σύνολο υποβολών για τη Δράση ΙΙ ‘Συμπράξεις ερευνητών διαφορετικών ΑΕΙ’:</a:t>
            </a:r>
          </a:p>
          <a:p>
            <a:pPr marL="285750" indent="-285750">
              <a:spcAft>
                <a:spcPts val="600"/>
              </a:spcAft>
              <a:buFont typeface="Arial" panose="020B0604020202020204" pitchFamily="34" charset="0"/>
              <a:buChar char="•"/>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89</a:t>
            </a:r>
            <a:r>
              <a:rPr lang="el-GR" sz="1600" dirty="0">
                <a:solidFill>
                  <a:prstClr val="black">
                    <a:lumMod val="75000"/>
                    <a:lumOff val="25000"/>
                  </a:prstClr>
                </a:solidFill>
                <a:latin typeface="Segoe UI" panose="020B0502040204020203" pitchFamily="34" charset="0"/>
                <a:cs typeface="Segoe UI" panose="020B0502040204020203" pitchFamily="34" charset="0"/>
              </a:rPr>
              <a:t> αιτήσεις στη Δράση ΙΙ (63% των αιτήσεων) </a:t>
            </a:r>
          </a:p>
          <a:p>
            <a:pPr marL="285750" indent="-285750">
              <a:spcAft>
                <a:spcPts val="600"/>
              </a:spcAft>
              <a:buFont typeface="Arial" panose="020B0604020202020204" pitchFamily="34" charset="0"/>
              <a:buChar char="•"/>
              <a:defRPr/>
            </a:pPr>
            <a:r>
              <a:rPr lang="el-GR" sz="1600" b="1" dirty="0">
                <a:solidFill>
                  <a:prstClr val="black">
                    <a:lumMod val="75000"/>
                    <a:lumOff val="25000"/>
                  </a:prstClr>
                </a:solidFill>
                <a:latin typeface="Segoe UI" panose="020B0502040204020203" pitchFamily="34" charset="0"/>
                <a:cs typeface="Segoe UI" panose="020B0502040204020203" pitchFamily="34" charset="0"/>
              </a:rPr>
              <a:t>24,3 εκ. € </a:t>
            </a:r>
            <a:r>
              <a:rPr lang="el-GR" sz="1600" dirty="0">
                <a:solidFill>
                  <a:prstClr val="black">
                    <a:lumMod val="75000"/>
                    <a:lumOff val="25000"/>
                  </a:prstClr>
                </a:solidFill>
                <a:latin typeface="Segoe UI" panose="020B0502040204020203" pitchFamily="34" charset="0"/>
                <a:cs typeface="Segoe UI" panose="020B0502040204020203" pitchFamily="34" charset="0"/>
              </a:rPr>
              <a:t>ο αιτούμενος προϋπολογισμός για τη Δράση ΙΙ (72% του αιτούμενου π/υ του ΠΚ*)</a:t>
            </a:r>
            <a:endParaRPr lang="el-GR" dirty="0"/>
          </a:p>
        </p:txBody>
      </p:sp>
    </p:spTree>
    <p:extLst>
      <p:ext uri="{BB962C8B-B14F-4D97-AF65-F5344CB8AC3E}">
        <p14:creationId xmlns:p14="http://schemas.microsoft.com/office/powerpoint/2010/main" val="3394952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a:bodyPr>
          <a:lstStyle/>
          <a:p>
            <a:pPr algn="ctr" rtl="0"/>
            <a:r>
              <a:rPr lang="el-GR" b="1" spc="-100" dirty="0">
                <a:solidFill>
                  <a:schemeClr val="tx1"/>
                </a:solidFill>
                <a:latin typeface="Segoe UI Light" panose="020B0502040204020203" pitchFamily="34" charset="0"/>
                <a:cs typeface="Segoe UI Light" panose="020B0502040204020203" pitchFamily="34" charset="0"/>
              </a:rPr>
              <a:t>Πανεπιστήμιο Κρήτης</a:t>
            </a:r>
          </a:p>
        </p:txBody>
      </p:sp>
      <p:sp>
        <p:nvSpPr>
          <p:cNvPr id="25" name="Θέση περιεχομένου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l-GR" sz="1600" dirty="0">
                <a:latin typeface="Segoe UI" panose="020B0502040204020203" pitchFamily="34" charset="0"/>
                <a:cs typeface="Segoe UI" panose="020B0502040204020203" pitchFamily="34" charset="0"/>
              </a:rPr>
              <a:t>Με μια ματιά…</a:t>
            </a:r>
          </a:p>
        </p:txBody>
      </p:sp>
      <p:sp>
        <p:nvSpPr>
          <p:cNvPr id="52" name="Θέση περιεχομένου 17"/>
          <p:cNvSpPr txBox="1">
            <a:spLocks/>
          </p:cNvSpPr>
          <p:nvPr/>
        </p:nvSpPr>
        <p:spPr>
          <a:xfrm>
            <a:off x="1047552" y="4565680"/>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53" name="Θέση περιεχομένου 17"/>
          <p:cNvSpPr txBox="1">
            <a:spLocks/>
          </p:cNvSpPr>
          <p:nvPr/>
        </p:nvSpPr>
        <p:spPr>
          <a:xfrm>
            <a:off x="1061156" y="4989020"/>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sp>
        <p:nvSpPr>
          <p:cNvPr id="54" name="Θέση περιεχομένου 17"/>
          <p:cNvSpPr txBox="1">
            <a:spLocks/>
          </p:cNvSpPr>
          <p:nvPr/>
        </p:nvSpPr>
        <p:spPr>
          <a:xfrm>
            <a:off x="1047552" y="5440935"/>
            <a:ext cx="5039487" cy="38959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l-GR" dirty="0">
              <a:solidFill>
                <a:prstClr val="black">
                  <a:lumMod val="75000"/>
                  <a:lumOff val="25000"/>
                </a:prstClr>
              </a:solidFill>
              <a:cs typeface="Segoe UI"/>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553" y="3221527"/>
            <a:ext cx="3986317" cy="2851540"/>
          </a:xfrm>
          <a:prstGeom prst="rect">
            <a:avLst/>
          </a:prstGeom>
        </p:spPr>
      </p:pic>
      <p:sp>
        <p:nvSpPr>
          <p:cNvPr id="6" name="Τίτλος 3">
            <a:extLst>
              <a:ext uri="{FF2B5EF4-FFF2-40B4-BE49-F238E27FC236}">
                <a16:creationId xmlns:a16="http://schemas.microsoft.com/office/drawing/2014/main" id="{071BD204-E036-47E3-E50E-A224DCDB0CAE}"/>
              </a:ext>
            </a:extLst>
          </p:cNvPr>
          <p:cNvSpPr txBox="1">
            <a:spLocks/>
          </p:cNvSpPr>
          <p:nvPr/>
        </p:nvSpPr>
        <p:spPr>
          <a:xfrm>
            <a:off x="7158866" y="1917754"/>
            <a:ext cx="4827690" cy="744190"/>
          </a:xfrm>
          <a:prstGeom prst="rect">
            <a:avLst/>
          </a:prstGeom>
        </p:spPr>
        <p:txBody>
          <a:bodyPr vert="horz" lIns="91440" tIns="45720" rIns="91440" bIns="45720" rtlCol="0" anchor="b" anchorCtr="0">
            <a:normAutofit fontScale="92500" lnSpcReduction="20000"/>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algn="l" fontAlgn="base"/>
            <a:r>
              <a:rPr lang="el-GR" b="0" i="0" dirty="0">
                <a:solidFill>
                  <a:srgbClr val="222222"/>
                </a:solidFill>
                <a:effectLst/>
                <a:latin typeface="Roboto" panose="02000000000000000000" pitchFamily="2" charset="0"/>
              </a:rPr>
              <a:t>Εμπιστοσύνη στα Αστέρια μας – </a:t>
            </a:r>
            <a:r>
              <a:rPr lang="el-GR" b="0" i="0" dirty="0" err="1">
                <a:solidFill>
                  <a:srgbClr val="222222"/>
                </a:solidFill>
                <a:effectLst/>
                <a:latin typeface="Roboto" panose="02000000000000000000" pitchFamily="2" charset="0"/>
              </a:rPr>
              <a:t>Trust</a:t>
            </a:r>
            <a:r>
              <a:rPr lang="el-GR" b="0" i="0" dirty="0">
                <a:solidFill>
                  <a:srgbClr val="222222"/>
                </a:solidFill>
                <a:effectLst/>
                <a:latin typeface="Roboto" panose="02000000000000000000" pitchFamily="2" charset="0"/>
              </a:rPr>
              <a:t> </a:t>
            </a:r>
            <a:r>
              <a:rPr lang="el-GR" b="0" i="0" dirty="0" err="1">
                <a:solidFill>
                  <a:srgbClr val="222222"/>
                </a:solidFill>
                <a:effectLst/>
                <a:latin typeface="Roboto" panose="02000000000000000000" pitchFamily="2" charset="0"/>
              </a:rPr>
              <a:t>Your</a:t>
            </a:r>
            <a:r>
              <a:rPr lang="el-GR" b="0" i="0" dirty="0">
                <a:solidFill>
                  <a:srgbClr val="222222"/>
                </a:solidFill>
                <a:effectLst/>
                <a:latin typeface="Roboto" panose="02000000000000000000" pitchFamily="2" charset="0"/>
              </a:rPr>
              <a:t> </a:t>
            </a:r>
            <a:r>
              <a:rPr lang="el-GR" b="0" i="0" dirty="0" err="1">
                <a:solidFill>
                  <a:srgbClr val="222222"/>
                </a:solidFill>
                <a:effectLst/>
                <a:latin typeface="Roboto" panose="02000000000000000000" pitchFamily="2" charset="0"/>
              </a:rPr>
              <a:t>Stars</a:t>
            </a:r>
            <a:r>
              <a:rPr lang="el-GR" b="0" i="0" dirty="0">
                <a:solidFill>
                  <a:srgbClr val="222222"/>
                </a:solidFill>
                <a:effectLst/>
                <a:latin typeface="Roboto" panose="02000000000000000000" pitchFamily="2" charset="0"/>
              </a:rPr>
              <a:t> (SUB 4)</a:t>
            </a:r>
          </a:p>
        </p:txBody>
      </p:sp>
      <p:sp>
        <p:nvSpPr>
          <p:cNvPr id="8" name="Θέση περιεχομένου 17">
            <a:extLst>
              <a:ext uri="{FF2B5EF4-FFF2-40B4-BE49-F238E27FC236}">
                <a16:creationId xmlns:a16="http://schemas.microsoft.com/office/drawing/2014/main" id="{748A6C04-AD23-B5A7-C546-4DDB06ED36EC}"/>
              </a:ext>
            </a:extLst>
          </p:cNvPr>
          <p:cNvSpPr txBox="1">
            <a:spLocks/>
          </p:cNvSpPr>
          <p:nvPr/>
        </p:nvSpPr>
        <p:spPr>
          <a:xfrm>
            <a:off x="1507206" y="2709992"/>
            <a:ext cx="5039487" cy="48759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endParaRPr lang="el-GR"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600"/>
              </a:spcAft>
              <a:buNone/>
              <a:defRPr/>
            </a:pPr>
            <a:endParaRPr lang="el-GR" dirty="0">
              <a:solidFill>
                <a:prstClr val="black">
                  <a:lumMod val="75000"/>
                  <a:lumOff val="25000"/>
                </a:prstClr>
              </a:solidFill>
              <a:cs typeface="Segoe UI"/>
            </a:endParaRPr>
          </a:p>
        </p:txBody>
      </p:sp>
      <p:sp>
        <p:nvSpPr>
          <p:cNvPr id="5" name="Θέση περιεχομένου 17">
            <a:extLst>
              <a:ext uri="{FF2B5EF4-FFF2-40B4-BE49-F238E27FC236}">
                <a16:creationId xmlns:a16="http://schemas.microsoft.com/office/drawing/2014/main" id="{E58ED43B-96CF-4EC4-BC59-A5872492066E}"/>
              </a:ext>
            </a:extLst>
          </p:cNvPr>
          <p:cNvSpPr txBox="1">
            <a:spLocks/>
          </p:cNvSpPr>
          <p:nvPr/>
        </p:nvSpPr>
        <p:spPr>
          <a:xfrm>
            <a:off x="1507205" y="3604109"/>
            <a:ext cx="5039487" cy="3895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defRPr/>
            </a:pPr>
            <a:r>
              <a:rPr lang="el-GR" dirty="0">
                <a:solidFill>
                  <a:prstClr val="black">
                    <a:lumMod val="75000"/>
                    <a:lumOff val="25000"/>
                  </a:prstClr>
                </a:solidFill>
                <a:latin typeface="Segoe UI" panose="020B0502040204020203" pitchFamily="34" charset="0"/>
                <a:cs typeface="Segoe UI" panose="020B0502040204020203" pitchFamily="34" charset="0"/>
              </a:rPr>
              <a:t> </a:t>
            </a:r>
            <a:endParaRPr lang="el-GR" dirty="0">
              <a:solidFill>
                <a:prstClr val="black">
                  <a:lumMod val="75000"/>
                  <a:lumOff val="25000"/>
                </a:prstClr>
              </a:solidFill>
              <a:cs typeface="Segoe UI"/>
            </a:endParaRPr>
          </a:p>
        </p:txBody>
      </p:sp>
      <p:sp>
        <p:nvSpPr>
          <p:cNvPr id="10" name="TextBox 9">
            <a:extLst>
              <a:ext uri="{FF2B5EF4-FFF2-40B4-BE49-F238E27FC236}">
                <a16:creationId xmlns:a16="http://schemas.microsoft.com/office/drawing/2014/main" id="{A352913F-9DD5-CB9D-DAD6-8756E95C8E68}"/>
              </a:ext>
            </a:extLst>
          </p:cNvPr>
          <p:cNvSpPr txBox="1"/>
          <p:nvPr/>
        </p:nvSpPr>
        <p:spPr>
          <a:xfrm>
            <a:off x="1778051" y="3066026"/>
            <a:ext cx="6093724" cy="369332"/>
          </a:xfrm>
          <a:prstGeom prst="rect">
            <a:avLst/>
          </a:prstGeom>
          <a:noFill/>
        </p:spPr>
        <p:txBody>
          <a:bodyPr wrap="square">
            <a:spAutoFit/>
          </a:bodyPr>
          <a:lstStyle/>
          <a:p>
            <a:pPr>
              <a:spcAft>
                <a:spcPts val="600"/>
              </a:spcAft>
              <a:defRPr/>
            </a:pPr>
            <a:endParaRPr lang="el-GR" sz="18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0631C290-3AC2-93D3-E580-39B04FEB2CCE}"/>
              </a:ext>
            </a:extLst>
          </p:cNvPr>
          <p:cNvSpPr txBox="1"/>
          <p:nvPr/>
        </p:nvSpPr>
        <p:spPr>
          <a:xfrm>
            <a:off x="490708" y="1926640"/>
            <a:ext cx="6532736" cy="4401205"/>
          </a:xfrm>
          <a:prstGeom prst="rect">
            <a:avLst/>
          </a:prstGeom>
          <a:noFill/>
        </p:spPr>
        <p:txBody>
          <a:bodyPr wrap="square" rtlCol="0">
            <a:spAutoFit/>
          </a:bodyPr>
          <a:lstStyle/>
          <a:p>
            <a:pPr marL="285750" indent="-285750">
              <a:buFont typeface="Arial" panose="020B0604020202020204" pitchFamily="34" charset="0"/>
              <a:buChar char="•"/>
            </a:pPr>
            <a:r>
              <a:rPr lang="el-GR" sz="1600" dirty="0">
                <a:solidFill>
                  <a:prstClr val="black">
                    <a:lumMod val="75000"/>
                    <a:lumOff val="25000"/>
                  </a:prstClr>
                </a:solidFill>
                <a:latin typeface="Segoe UI" panose="020B0502040204020203" pitchFamily="34" charset="0"/>
                <a:cs typeface="Segoe UI" panose="020B0502040204020203" pitchFamily="34" charset="0"/>
              </a:rPr>
              <a:t>Μέσος προϋπολογισμός στη Δράση Ι: </a:t>
            </a:r>
            <a:r>
              <a:rPr lang="el-GR" sz="1600" b="1" dirty="0">
                <a:solidFill>
                  <a:prstClr val="black">
                    <a:lumMod val="75000"/>
                    <a:lumOff val="25000"/>
                  </a:prstClr>
                </a:solidFill>
                <a:latin typeface="Segoe UI" panose="020B0502040204020203" pitchFamily="34" charset="0"/>
                <a:cs typeface="Segoe UI" panose="020B0502040204020203" pitchFamily="34" charset="0"/>
              </a:rPr>
              <a:t>175.760 €</a:t>
            </a:r>
          </a:p>
          <a:p>
            <a:pPr marL="285750" indent="-285750">
              <a:buFont typeface="Arial" panose="020B0604020202020204" pitchFamily="34" charset="0"/>
              <a:buChar char="•"/>
            </a:pPr>
            <a:endParaRPr lang="el-GR" sz="160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l-GR" sz="1600" dirty="0">
                <a:solidFill>
                  <a:prstClr val="black">
                    <a:lumMod val="75000"/>
                    <a:lumOff val="25000"/>
                  </a:prstClr>
                </a:solidFill>
                <a:latin typeface="Segoe UI" panose="020B0502040204020203" pitchFamily="34" charset="0"/>
                <a:cs typeface="Segoe UI" panose="020B0502040204020203" pitchFamily="34" charset="0"/>
              </a:rPr>
              <a:t>Μέσος προϋπολογισμός στη Δράση ΙΙ: </a:t>
            </a:r>
            <a:r>
              <a:rPr lang="el-GR" sz="1600" b="1" dirty="0">
                <a:solidFill>
                  <a:prstClr val="black">
                    <a:lumMod val="75000"/>
                    <a:lumOff val="25000"/>
                  </a:prstClr>
                </a:solidFill>
                <a:latin typeface="Segoe UI" panose="020B0502040204020203" pitchFamily="34" charset="0"/>
                <a:cs typeface="Segoe UI" panose="020B0502040204020203" pitchFamily="34" charset="0"/>
              </a:rPr>
              <a:t>273.403,29 €</a:t>
            </a:r>
          </a:p>
          <a:p>
            <a:pPr marL="285750" indent="-285750">
              <a:buFont typeface="Arial" panose="020B0604020202020204" pitchFamily="34" charset="0"/>
              <a:buChar char="•"/>
            </a:pPr>
            <a:endParaRPr lang="el-GR" sz="1600" dirty="0">
              <a:solidFill>
                <a:prstClr val="black">
                  <a:lumMod val="75000"/>
                  <a:lumOff val="25000"/>
                </a:prstClr>
              </a:solidFill>
              <a:latin typeface="Segoe UI" panose="020B0502040204020203" pitchFamily="34" charset="0"/>
              <a:cs typeface="Segoe UI" panose="020B0502040204020203" pitchFamily="34" charset="0"/>
            </a:endParaRPr>
          </a:p>
          <a:p>
            <a:r>
              <a:rPr lang="el-GR" sz="1600" dirty="0">
                <a:solidFill>
                  <a:prstClr val="black">
                    <a:lumMod val="75000"/>
                    <a:lumOff val="25000"/>
                  </a:prstClr>
                </a:solidFill>
                <a:latin typeface="Segoe UI" panose="020B0502040204020203" pitchFamily="34" charset="0"/>
                <a:cs typeface="Segoe UI" panose="020B0502040204020203" pitchFamily="34" charset="0"/>
              </a:rPr>
              <a:t>Στη Δράση ΙΙ το ΠΚ είναι:</a:t>
            </a:r>
          </a:p>
          <a:p>
            <a:pPr marL="285750" indent="-285750">
              <a:buFont typeface="Arial" panose="020B0604020202020204" pitchFamily="34" charset="0"/>
              <a:buChar char="•"/>
            </a:pPr>
            <a:r>
              <a:rPr lang="el-GR" sz="1600" dirty="0">
                <a:solidFill>
                  <a:prstClr val="black">
                    <a:lumMod val="75000"/>
                    <a:lumOff val="25000"/>
                  </a:prstClr>
                </a:solidFill>
                <a:latin typeface="Segoe UI" panose="020B0502040204020203" pitchFamily="34" charset="0"/>
                <a:cs typeface="Segoe UI" panose="020B0502040204020203" pitchFamily="34" charset="0"/>
              </a:rPr>
              <a:t>Συντονιστής σε 42 έργα, με προϋπολογισμό 14,4 εκ. €</a:t>
            </a:r>
          </a:p>
          <a:p>
            <a:pPr marL="285750" indent="-285750">
              <a:buFont typeface="Arial" panose="020B0604020202020204" pitchFamily="34" charset="0"/>
              <a:buChar char="•"/>
            </a:pPr>
            <a:r>
              <a:rPr lang="el-GR" sz="1600" dirty="0">
                <a:solidFill>
                  <a:prstClr val="black">
                    <a:lumMod val="75000"/>
                    <a:lumOff val="25000"/>
                  </a:prstClr>
                </a:solidFill>
                <a:latin typeface="Segoe UI" panose="020B0502040204020203" pitchFamily="34" charset="0"/>
                <a:cs typeface="Segoe UI" panose="020B0502040204020203" pitchFamily="34" charset="0"/>
              </a:rPr>
              <a:t>Συνεργαζόμενος φορέας σε 47 έργα, με προϋπολογισμό 10 εκ. €</a:t>
            </a:r>
          </a:p>
          <a:p>
            <a:pPr marL="285750" indent="-285750">
              <a:buFont typeface="Arial" panose="020B0604020202020204" pitchFamily="34" charset="0"/>
              <a:buChar char="•"/>
            </a:pPr>
            <a:endParaRPr lang="el-GR" dirty="0">
              <a:solidFill>
                <a:prstClr val="black">
                  <a:lumMod val="75000"/>
                  <a:lumOff val="25000"/>
                </a:prstClr>
              </a:solidFill>
              <a:latin typeface="Segoe UI" panose="020B0502040204020203" pitchFamily="34" charset="0"/>
              <a:cs typeface="Segoe UI" panose="020B0502040204020203" pitchFamily="34" charset="0"/>
            </a:endParaRPr>
          </a:p>
          <a:p>
            <a:endParaRPr lang="el-GR" dirty="0">
              <a:solidFill>
                <a:prstClr val="black">
                  <a:lumMod val="75000"/>
                  <a:lumOff val="25000"/>
                </a:prstClr>
              </a:solidFill>
              <a:latin typeface="Segoe UI" panose="020B0502040204020203" pitchFamily="34" charset="0"/>
              <a:cs typeface="Segoe UI" panose="020B0502040204020203" pitchFamily="34" charset="0"/>
            </a:endParaRPr>
          </a:p>
          <a:p>
            <a:pPr algn="just"/>
            <a:r>
              <a:rPr lang="el-GR" sz="1600" b="1" dirty="0">
                <a:solidFill>
                  <a:prstClr val="black">
                    <a:lumMod val="75000"/>
                    <a:lumOff val="25000"/>
                  </a:prstClr>
                </a:solidFill>
                <a:cs typeface="Segoe UI"/>
              </a:rPr>
              <a:t>* Σημαντική επισήμανση:</a:t>
            </a:r>
            <a:r>
              <a:rPr lang="el-GR" sz="1600" dirty="0">
                <a:solidFill>
                  <a:prstClr val="black">
                    <a:lumMod val="75000"/>
                    <a:lumOff val="25000"/>
                  </a:prstClr>
                </a:solidFill>
                <a:cs typeface="Segoe UI"/>
              </a:rPr>
              <a:t> </a:t>
            </a:r>
            <a:r>
              <a:rPr lang="el-GR" sz="1600" dirty="0">
                <a:effectLst/>
                <a:latin typeface="Aptos" panose="020B0004020202020204" pitchFamily="34" charset="0"/>
                <a:ea typeface="Aptos" panose="020B0004020202020204" pitchFamily="34" charset="0"/>
                <a:cs typeface="Aptos" panose="020B0004020202020204" pitchFamily="34" charset="0"/>
              </a:rPr>
              <a:t>Σημειώνεται ότι τα ποσά των προϋπολογισμών είναι αυτά που είχαν δηλωθεί κατά την υποβολή των αιτημάτων των Επιστημονικών Υπευθύνων προς την Επιτροπή Ερευνών, επομένως μπορεί να υπάρχουν διαφορές σε σχέση με αυτά που υποβλήθηκαν τελικά στο σύστημα, καθώς ο ΕΛΚΕ δεν είχε πρόσβαση στο σύστημα υποβολών.</a:t>
            </a:r>
            <a:endParaRPr lang="el-GR" sz="1600" dirty="0">
              <a:solidFill>
                <a:prstClr val="black">
                  <a:lumMod val="75000"/>
                  <a:lumOff val="25000"/>
                </a:prstClr>
              </a:solidFill>
              <a:latin typeface="Segoe UI" panose="020B0502040204020203" pitchFamily="34" charset="0"/>
              <a:cs typeface="Segoe UI" panose="020B0502040204020203" pitchFamily="34" charset="0"/>
            </a:endParaRPr>
          </a:p>
          <a:p>
            <a:endParaRPr lang="el-GR" dirty="0"/>
          </a:p>
          <a:p>
            <a:endParaRPr lang="el-GR" dirty="0"/>
          </a:p>
        </p:txBody>
      </p:sp>
    </p:spTree>
    <p:extLst>
      <p:ext uri="{BB962C8B-B14F-4D97-AF65-F5344CB8AC3E}">
        <p14:creationId xmlns:p14="http://schemas.microsoft.com/office/powerpoint/2010/main" val="3132004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a:bodyPr>
          <a:lstStyle/>
          <a:p>
            <a:pPr rtl="0"/>
            <a:r>
              <a:rPr lang="el-GR" b="1" spc="-100" dirty="0">
                <a:latin typeface="Segoe UI Light" panose="020B0502040204020203" pitchFamily="34" charset="0"/>
                <a:cs typeface="Segoe UI Light" panose="020B0502040204020203" pitchFamily="34" charset="0"/>
              </a:rPr>
              <a:t>Πλήθος αιτήσεων ανά Σχολή &amp; ανά Τμήμα …</a:t>
            </a:r>
          </a:p>
        </p:txBody>
      </p:sp>
      <p:pic>
        <p:nvPicPr>
          <p:cNvPr id="31" name="Εικόνα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graphicFrame>
        <p:nvGraphicFramePr>
          <p:cNvPr id="2" name="Γράφημα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322795810"/>
              </p:ext>
            </p:extLst>
          </p:nvPr>
        </p:nvGraphicFramePr>
        <p:xfrm>
          <a:off x="695325" y="1285073"/>
          <a:ext cx="4762500" cy="5429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Γράφημα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81142442"/>
              </p:ext>
            </p:extLst>
          </p:nvPr>
        </p:nvGraphicFramePr>
        <p:xfrm>
          <a:off x="5767600" y="1285073"/>
          <a:ext cx="5818263" cy="5429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a:bodyPr>
          <a:lstStyle/>
          <a:p>
            <a:pPr rtl="0"/>
            <a:r>
              <a:rPr lang="el-GR" b="1" spc="-100" dirty="0">
                <a:latin typeface="Segoe UI Light" panose="020B0502040204020203" pitchFamily="34" charset="0"/>
                <a:cs typeface="Segoe UI Light" panose="020B0502040204020203" pitchFamily="34" charset="0"/>
              </a:rPr>
              <a:t>Αιτούμενος Π/Υ ανά Σχολή &amp; ανά Τμήμα …</a:t>
            </a: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graphicFrame>
        <p:nvGraphicFramePr>
          <p:cNvPr id="3" name="Γράφημα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97908389"/>
              </p:ext>
            </p:extLst>
          </p:nvPr>
        </p:nvGraphicFramePr>
        <p:xfrm>
          <a:off x="695325" y="1312228"/>
          <a:ext cx="4914900" cy="5429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Γράφημα 6">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668512563"/>
              </p:ext>
            </p:extLst>
          </p:nvPr>
        </p:nvGraphicFramePr>
        <p:xfrm>
          <a:off x="5871096" y="1312228"/>
          <a:ext cx="5714768" cy="54292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3935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21206" y="448056"/>
            <a:ext cx="11064658" cy="640080"/>
          </a:xfrm>
        </p:spPr>
        <p:txBody>
          <a:bodyPr rtlCol="0">
            <a:normAutofit fontScale="90000"/>
          </a:bodyPr>
          <a:lstStyle/>
          <a:p>
            <a:pPr rtl="0"/>
            <a:r>
              <a:rPr lang="el-GR" b="1" spc="-100" dirty="0">
                <a:latin typeface="Segoe UI Light" panose="020B0502040204020203" pitchFamily="34" charset="0"/>
                <a:cs typeface="Segoe UI Light" panose="020B0502040204020203" pitchFamily="34" charset="0"/>
              </a:rPr>
              <a:t>Μερικά αριθμητικά στοιχεία για το σύνολο των Δράσεων </a:t>
            </a:r>
            <a:br>
              <a:rPr lang="el-GR" b="1" spc="-100" dirty="0">
                <a:latin typeface="Segoe UI Light" panose="020B0502040204020203" pitchFamily="34" charset="0"/>
                <a:cs typeface="Segoe UI Light" panose="020B0502040204020203" pitchFamily="34" charset="0"/>
              </a:rPr>
            </a:br>
            <a:r>
              <a:rPr lang="el-GR" b="1" spc="-100" dirty="0">
                <a:solidFill>
                  <a:srgbClr val="D24726"/>
                </a:solidFill>
                <a:latin typeface="Segoe UI Light" panose="020B0502040204020203" pitchFamily="34" charset="0"/>
                <a:cs typeface="Segoe UI Light" panose="020B0502040204020203" pitchFamily="34" charset="0"/>
              </a:rPr>
              <a:t>(Δράσεις Ι και ΙΙ)</a:t>
            </a:r>
          </a:p>
        </p:txBody>
      </p:sp>
      <p:sp>
        <p:nvSpPr>
          <p:cNvPr id="5" name="Θέση περιεχομένου 17"/>
          <p:cNvSpPr txBox="1">
            <a:spLocks/>
          </p:cNvSpPr>
          <p:nvPr/>
        </p:nvSpPr>
        <p:spPr>
          <a:xfrm>
            <a:off x="850590" y="1778559"/>
            <a:ext cx="10136723" cy="54046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rtl="0">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Ιατρικής υποβλήθηκε το 25% των προτάσεων (35 αιτήσεις), με συνολικό προϋπολογισμό 7,8 εκ. € (23% του συνολικού π/υ των Δράσεων)</a:t>
            </a:r>
          </a:p>
          <a:p>
            <a:pPr lvl="0" rtl="0">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Ακολουθεί το Τμήμα Βιολογίας (21% των αιτήσεων), με αιτούμενο προϋπολογισμό 7,2 εκ. €.</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Από το Τμήμα Χημείας υποβλήθηκε το 11% των προτάσεων της Δράσης ΙΙ (16 αιτήσεις), με συνολικό προϋπολογισμό 4,9 εκ. € (15% του συνολικού π/υ των Δράσεων)</a:t>
            </a:r>
          </a:p>
          <a:p>
            <a:pPr>
              <a:spcAft>
                <a:spcPts val="600"/>
              </a:spcAft>
              <a:buFont typeface="Wingdings" panose="05000000000000000000" pitchFamily="2" charset="2"/>
              <a:buChar char="ü"/>
              <a:defRPr/>
            </a:pPr>
            <a:r>
              <a:rPr lang="el-GR" sz="1800" dirty="0">
                <a:solidFill>
                  <a:schemeClr val="tx1"/>
                </a:solidFill>
                <a:latin typeface="Segoe UI" panose="020B0502040204020203" pitchFamily="34" charset="0"/>
                <a:cs typeface="Segoe UI" panose="020B0502040204020203" pitchFamily="34" charset="0"/>
              </a:rPr>
              <a:t>Ακολουθούν τα τμήματα Επιστήμης και Μηχανικής υλικών (7% των αιτήσεων), το τμήμα Ιστορίας και Αρχαιολογίας (6% των αιτήσεων), το τμήμα Φιλολογίας (5% των αιτήσεων) και το τμήμα Φυσικής (5% των αιτήσεων)</a:t>
            </a: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2454188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p:txBody>
          <a:bodyPr>
            <a:normAutofit fontScale="90000"/>
          </a:bodyPr>
          <a:lstStyle/>
          <a:p>
            <a:r>
              <a:rPr lang="el-GR" sz="2800" b="1" i="0" u="none" strike="noStrike" dirty="0">
                <a:solidFill>
                  <a:srgbClr val="000000"/>
                </a:solidFill>
                <a:effectLst/>
                <a:latin typeface="Aptos Narrow" panose="020B0004020202020204" pitchFamily="34" charset="0"/>
              </a:rPr>
              <a:t>Αριθμός αιτήσεων και προϋπολογισμός ανά Τμήμα</a:t>
            </a:r>
            <a:endParaRPr lang="el-GR" dirty="0"/>
          </a:p>
        </p:txBody>
      </p:sp>
      <p:pic>
        <p:nvPicPr>
          <p:cNvPr id="3" name="Εικόνα 2">
            <a:extLst>
              <a:ext uri="{FF2B5EF4-FFF2-40B4-BE49-F238E27FC236}">
                <a16:creationId xmlns:a16="http://schemas.microsoft.com/office/drawing/2014/main" id="{0C876787-27DE-C724-4535-AA2892CD7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graphicFrame>
        <p:nvGraphicFramePr>
          <p:cNvPr id="5" name="Πίνακας 4">
            <a:extLst>
              <a:ext uri="{FF2B5EF4-FFF2-40B4-BE49-F238E27FC236}">
                <a16:creationId xmlns:a16="http://schemas.microsoft.com/office/drawing/2014/main" id="{52DA2C63-273D-8E41-1A7A-1A816CDC2871}"/>
              </a:ext>
            </a:extLst>
          </p:cNvPr>
          <p:cNvGraphicFramePr>
            <a:graphicFrameLocks noGrp="1"/>
          </p:cNvGraphicFramePr>
          <p:nvPr>
            <p:extLst>
              <p:ext uri="{D42A27DB-BD31-4B8C-83A1-F6EECF244321}">
                <p14:modId xmlns:p14="http://schemas.microsoft.com/office/powerpoint/2010/main" val="1604937042"/>
              </p:ext>
            </p:extLst>
          </p:nvPr>
        </p:nvGraphicFramePr>
        <p:xfrm>
          <a:off x="1354290" y="1309093"/>
          <a:ext cx="9210532" cy="5304087"/>
        </p:xfrm>
        <a:graphic>
          <a:graphicData uri="http://schemas.openxmlformats.org/drawingml/2006/table">
            <a:tbl>
              <a:tblPr/>
              <a:tblGrid>
                <a:gridCol w="769434">
                  <a:extLst>
                    <a:ext uri="{9D8B030D-6E8A-4147-A177-3AD203B41FA5}">
                      <a16:colId xmlns:a16="http://schemas.microsoft.com/office/drawing/2014/main" val="64638772"/>
                    </a:ext>
                  </a:extLst>
                </a:gridCol>
                <a:gridCol w="2687443">
                  <a:extLst>
                    <a:ext uri="{9D8B030D-6E8A-4147-A177-3AD203B41FA5}">
                      <a16:colId xmlns:a16="http://schemas.microsoft.com/office/drawing/2014/main" val="630745605"/>
                    </a:ext>
                  </a:extLst>
                </a:gridCol>
                <a:gridCol w="1388814">
                  <a:extLst>
                    <a:ext uri="{9D8B030D-6E8A-4147-A177-3AD203B41FA5}">
                      <a16:colId xmlns:a16="http://schemas.microsoft.com/office/drawing/2014/main" val="645022688"/>
                    </a:ext>
                  </a:extLst>
                </a:gridCol>
                <a:gridCol w="1334702">
                  <a:extLst>
                    <a:ext uri="{9D8B030D-6E8A-4147-A177-3AD203B41FA5}">
                      <a16:colId xmlns:a16="http://schemas.microsoft.com/office/drawing/2014/main" val="1104921672"/>
                    </a:ext>
                  </a:extLst>
                </a:gridCol>
                <a:gridCol w="1785618">
                  <a:extLst>
                    <a:ext uri="{9D8B030D-6E8A-4147-A177-3AD203B41FA5}">
                      <a16:colId xmlns:a16="http://schemas.microsoft.com/office/drawing/2014/main" val="2198714085"/>
                    </a:ext>
                  </a:extLst>
                </a:gridCol>
                <a:gridCol w="1244521">
                  <a:extLst>
                    <a:ext uri="{9D8B030D-6E8A-4147-A177-3AD203B41FA5}">
                      <a16:colId xmlns:a16="http://schemas.microsoft.com/office/drawing/2014/main" val="289370009"/>
                    </a:ext>
                  </a:extLst>
                </a:gridCol>
              </a:tblGrid>
              <a:tr h="460938">
                <a:tc rowSpan="2">
                  <a:txBody>
                    <a:bodyPr/>
                    <a:lstStyle/>
                    <a:p>
                      <a:pPr algn="ctr" fontAlgn="ctr"/>
                      <a:r>
                        <a:rPr lang="el-GR" sz="1500" b="1" i="0" u="none" strike="noStrike">
                          <a:solidFill>
                            <a:srgbClr val="000000"/>
                          </a:solidFill>
                          <a:effectLst/>
                          <a:latin typeface="Aptos Narrow" panose="020B0004020202020204" pitchFamily="34" charset="0"/>
                        </a:rPr>
                        <a:t>Α/Α</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rowSpan="2">
                  <a:txBody>
                    <a:bodyPr/>
                    <a:lstStyle/>
                    <a:p>
                      <a:pPr algn="ctr" fontAlgn="ctr"/>
                      <a:r>
                        <a:rPr lang="el-GR" sz="1500" b="1" i="0" u="none" strike="noStrike" dirty="0">
                          <a:solidFill>
                            <a:srgbClr val="000000"/>
                          </a:solidFill>
                          <a:effectLst/>
                          <a:latin typeface="Aptos Narrow" panose="020B0004020202020204" pitchFamily="34" charset="0"/>
                        </a:rPr>
                        <a:t>Τμήματα</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gridSpan="2">
                  <a:txBody>
                    <a:bodyPr/>
                    <a:lstStyle/>
                    <a:p>
                      <a:pPr algn="ctr" fontAlgn="ctr"/>
                      <a:r>
                        <a:rPr lang="el-GR" sz="1500" b="1" i="0" u="none" strike="noStrike" dirty="0">
                          <a:solidFill>
                            <a:srgbClr val="000000"/>
                          </a:solidFill>
                          <a:effectLst/>
                          <a:latin typeface="Aptos Narrow" panose="020B0004020202020204" pitchFamily="34" charset="0"/>
                        </a:rPr>
                        <a:t>Πλήθος Αιτήσεων</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tc gridSpan="2">
                  <a:txBody>
                    <a:bodyPr/>
                    <a:lstStyle/>
                    <a:p>
                      <a:pPr algn="ctr" fontAlgn="ctr"/>
                      <a:r>
                        <a:rPr lang="el-GR" sz="1500" b="1" i="0" u="none" strike="noStrike">
                          <a:solidFill>
                            <a:srgbClr val="000000"/>
                          </a:solidFill>
                          <a:effectLst/>
                          <a:latin typeface="Aptos Narrow" panose="020B0004020202020204" pitchFamily="34" charset="0"/>
                        </a:rPr>
                        <a:t>Αιτούμενος προϋπολογισμός Παν/μίου Κρήτης</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hMerge="1">
                  <a:txBody>
                    <a:bodyPr/>
                    <a:lstStyle/>
                    <a:p>
                      <a:endParaRPr lang="el-GR"/>
                    </a:p>
                  </a:txBody>
                  <a:tcPr/>
                </a:tc>
                <a:extLst>
                  <a:ext uri="{0D108BD9-81ED-4DB2-BD59-A6C34878D82A}">
                    <a16:rowId xmlns:a16="http://schemas.microsoft.com/office/drawing/2014/main" val="2202186159"/>
                  </a:ext>
                </a:extLst>
              </a:tr>
              <a:tr h="232854">
                <a:tc vMerge="1">
                  <a:txBody>
                    <a:bodyPr/>
                    <a:lstStyle/>
                    <a:p>
                      <a:endParaRPr lang="el-GR"/>
                    </a:p>
                  </a:txBody>
                  <a:tcPr/>
                </a:tc>
                <a:tc vMerge="1">
                  <a:txBody>
                    <a:bodyPr/>
                    <a:lstStyle/>
                    <a:p>
                      <a:endParaRPr lang="el-GR"/>
                    </a:p>
                  </a:txBody>
                  <a:tcPr/>
                </a:tc>
                <a:tc>
                  <a:txBody>
                    <a:bodyPr/>
                    <a:lstStyle/>
                    <a:p>
                      <a:pPr algn="ctr" fontAlgn="ctr"/>
                      <a:r>
                        <a:rPr lang="el-GR" sz="1500" b="1" i="0" u="none" strike="noStrike">
                          <a:solidFill>
                            <a:srgbClr val="000000"/>
                          </a:solidFill>
                          <a:effectLst/>
                          <a:latin typeface="Aptos Narrow" panose="020B0004020202020204" pitchFamily="34" charset="0"/>
                        </a:rPr>
                        <a:t>Αριθμός</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Ποσοστό (%)</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Ποσό (€)</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l-GR" sz="1500" b="1" i="0" u="none" strike="noStrike">
                          <a:solidFill>
                            <a:srgbClr val="000000"/>
                          </a:solidFill>
                          <a:effectLst/>
                          <a:latin typeface="Aptos Narrow" panose="020B0004020202020204" pitchFamily="34" charset="0"/>
                        </a:rPr>
                        <a:t>Ποσοστό (%)</a:t>
                      </a:r>
                    </a:p>
                  </a:txBody>
                  <a:tcPr marL="5100" marR="5100" marT="5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1686453960"/>
                  </a:ext>
                </a:extLst>
              </a:tr>
              <a:tr h="232854">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Ιστορίας &amp; Αρχαιολογίας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8</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1.343.137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049030"/>
                  </a:ext>
                </a:extLst>
              </a:tr>
              <a:tr h="232854">
                <a:tc>
                  <a:txBody>
                    <a:bodyPr/>
                    <a:lstStyle/>
                    <a:p>
                      <a:pPr algn="ctr" fontAlgn="b"/>
                      <a:r>
                        <a:rPr lang="el-GR" sz="1500" b="0" i="0" u="none" strike="noStrike" dirty="0">
                          <a:solidFill>
                            <a:srgbClr val="000000"/>
                          </a:solidFill>
                          <a:effectLst/>
                          <a:latin typeface="Aptos Narrow" panose="020B0004020202020204" pitchFamily="34" charset="0"/>
                        </a:rPr>
                        <a:t>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Φιλολογίας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7</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1.395.348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5508309"/>
                  </a:ext>
                </a:extLst>
              </a:tr>
              <a:tr h="232854">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Φιλοσοφίας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                     338.010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104980"/>
                  </a:ext>
                </a:extLst>
              </a:tr>
              <a:tr h="232854">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Δημοτικής Εκπαίδευσης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1.789.791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6691411"/>
                  </a:ext>
                </a:extLst>
              </a:tr>
              <a:tr h="286956">
                <a:tc>
                  <a:txBody>
                    <a:bodyPr/>
                    <a:lstStyle/>
                    <a:p>
                      <a:pPr algn="ctr" fontAlgn="b"/>
                      <a:r>
                        <a:rPr lang="el-GR" sz="1500" b="0" i="0" u="none" strike="noStrike">
                          <a:solidFill>
                            <a:srgbClr val="000000"/>
                          </a:solidFill>
                          <a:effectLst/>
                          <a:latin typeface="Aptos Narrow" panose="020B0004020202020204" pitchFamily="34" charset="0"/>
                        </a:rPr>
                        <a:t>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Προσχολικής Εκπαίδευσης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128233"/>
                  </a:ext>
                </a:extLst>
              </a:tr>
              <a:tr h="232854">
                <a:tc>
                  <a:txBody>
                    <a:bodyPr/>
                    <a:lstStyle/>
                    <a:p>
                      <a:pPr algn="ctr" fontAlgn="b"/>
                      <a:r>
                        <a:rPr lang="el-GR" sz="1500" b="0" i="0" u="none" strike="noStrike">
                          <a:solidFill>
                            <a:srgbClr val="000000"/>
                          </a:solidFill>
                          <a:effectLst/>
                          <a:latin typeface="Aptos Narrow" panose="020B0004020202020204" pitchFamily="34" charset="0"/>
                        </a:rPr>
                        <a:t>6</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Κοινωνιολογίας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362.215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2664470"/>
                  </a:ext>
                </a:extLst>
              </a:tr>
              <a:tr h="232854">
                <a:tc>
                  <a:txBody>
                    <a:bodyPr/>
                    <a:lstStyle/>
                    <a:p>
                      <a:pPr algn="ctr" fontAlgn="b"/>
                      <a:r>
                        <a:rPr lang="el-GR" sz="1500" b="0" i="0" u="none" strike="noStrike">
                          <a:solidFill>
                            <a:srgbClr val="000000"/>
                          </a:solidFill>
                          <a:effectLst/>
                          <a:latin typeface="Aptos Narrow" panose="020B0004020202020204" pitchFamily="34" charset="0"/>
                        </a:rPr>
                        <a:t>7</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Οικονομικών Επιστημών</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                     404.221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938120"/>
                  </a:ext>
                </a:extLst>
              </a:tr>
              <a:tr h="232854">
                <a:tc>
                  <a:txBody>
                    <a:bodyPr/>
                    <a:lstStyle/>
                    <a:p>
                      <a:pPr algn="ctr" fontAlgn="b"/>
                      <a:r>
                        <a:rPr lang="el-GR" sz="1500" b="0" i="0" u="none" strike="noStrike">
                          <a:solidFill>
                            <a:srgbClr val="000000"/>
                          </a:solidFill>
                          <a:effectLst/>
                          <a:latin typeface="Aptos Narrow" panose="020B0004020202020204" pitchFamily="34" charset="0"/>
                        </a:rPr>
                        <a:t>8</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Ψυχολογίας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                  1.251.381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7259"/>
                  </a:ext>
                </a:extLst>
              </a:tr>
              <a:tr h="232854">
                <a:tc>
                  <a:txBody>
                    <a:bodyPr/>
                    <a:lstStyle/>
                    <a:p>
                      <a:pPr algn="ctr" fontAlgn="b"/>
                      <a:r>
                        <a:rPr lang="el-GR" sz="1500" b="0" i="0" u="none" strike="noStrike">
                          <a:solidFill>
                            <a:srgbClr val="000000"/>
                          </a:solidFill>
                          <a:effectLst/>
                          <a:latin typeface="Aptos Narrow" panose="020B0004020202020204" pitchFamily="34" charset="0"/>
                        </a:rPr>
                        <a:t>9</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Πολιτικών Επιστημών</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189.400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6697879"/>
                  </a:ext>
                </a:extLst>
              </a:tr>
              <a:tr h="232854">
                <a:tc>
                  <a:txBody>
                    <a:bodyPr/>
                    <a:lstStyle/>
                    <a:p>
                      <a:pPr algn="ctr" fontAlgn="b"/>
                      <a:r>
                        <a:rPr lang="el-GR" sz="1500" b="0" i="0" u="none" strike="noStrike">
                          <a:solidFill>
                            <a:srgbClr val="000000"/>
                          </a:solidFill>
                          <a:effectLst/>
                          <a:latin typeface="Aptos Narrow" panose="020B0004020202020204" pitchFamily="34" charset="0"/>
                        </a:rPr>
                        <a:t>10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Βιολογίας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                  7.245.546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7481287"/>
                  </a:ext>
                </a:extLst>
              </a:tr>
              <a:tr h="286956">
                <a:tc>
                  <a:txBody>
                    <a:bodyPr/>
                    <a:lstStyle/>
                    <a:p>
                      <a:pPr algn="ctr" fontAlgn="b"/>
                      <a:r>
                        <a:rPr lang="el-GR" sz="1500" b="0" i="0" u="none" strike="noStrike">
                          <a:solidFill>
                            <a:srgbClr val="000000"/>
                          </a:solidFill>
                          <a:effectLst/>
                          <a:latin typeface="Aptos Narrow" panose="020B0004020202020204" pitchFamily="34" charset="0"/>
                        </a:rPr>
                        <a:t>11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Επιστήμης &amp; μηχανικής υλικών</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7%</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2.846.339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8%</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2300980"/>
                  </a:ext>
                </a:extLst>
              </a:tr>
              <a:tr h="232854">
                <a:tc>
                  <a:txBody>
                    <a:bodyPr/>
                    <a:lstStyle/>
                    <a:p>
                      <a:pPr algn="ctr" fontAlgn="b"/>
                      <a:r>
                        <a:rPr lang="el-GR" sz="1500" b="0" i="0" u="none" strike="noStrike">
                          <a:solidFill>
                            <a:srgbClr val="000000"/>
                          </a:solidFill>
                          <a:effectLst/>
                          <a:latin typeface="Aptos Narrow" panose="020B0004020202020204" pitchFamily="34" charset="0"/>
                        </a:rPr>
                        <a:t>12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Επιστήμης υπολογιστών</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859.184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17286"/>
                  </a:ext>
                </a:extLst>
              </a:tr>
              <a:tr h="460938">
                <a:tc>
                  <a:txBody>
                    <a:bodyPr/>
                    <a:lstStyle/>
                    <a:p>
                      <a:pPr algn="ctr" fontAlgn="b"/>
                      <a:r>
                        <a:rPr lang="el-GR" sz="1500" b="0" i="0" u="none" strike="noStrike">
                          <a:solidFill>
                            <a:srgbClr val="000000"/>
                          </a:solidFill>
                          <a:effectLst/>
                          <a:latin typeface="Aptos Narrow" panose="020B0004020202020204" pitchFamily="34" charset="0"/>
                        </a:rPr>
                        <a:t>13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Μαθηματικών &amp; εφ/νων μαθηματικών</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972.008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6220263"/>
                  </a:ext>
                </a:extLst>
              </a:tr>
              <a:tr h="232854">
                <a:tc>
                  <a:txBody>
                    <a:bodyPr/>
                    <a:lstStyle/>
                    <a:p>
                      <a:pPr algn="ctr" fontAlgn="b"/>
                      <a:r>
                        <a:rPr lang="el-GR" sz="1500" b="0" i="0" u="none" strike="noStrike">
                          <a:solidFill>
                            <a:srgbClr val="000000"/>
                          </a:solidFill>
                          <a:effectLst/>
                          <a:latin typeface="Aptos Narrow" panose="020B0004020202020204" pitchFamily="34" charset="0"/>
                        </a:rPr>
                        <a:t>14</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Φυσικής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7</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1.852.820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6%</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6825890"/>
                  </a:ext>
                </a:extLst>
              </a:tr>
              <a:tr h="232854">
                <a:tc>
                  <a:txBody>
                    <a:bodyPr/>
                    <a:lstStyle/>
                    <a:p>
                      <a:pPr algn="ctr" fontAlgn="b"/>
                      <a:r>
                        <a:rPr lang="el-GR" sz="1500" b="0" i="0" u="none" strike="noStrike">
                          <a:solidFill>
                            <a:srgbClr val="000000"/>
                          </a:solidFill>
                          <a:effectLst/>
                          <a:latin typeface="Aptos Narrow" panose="020B0004020202020204" pitchFamily="34" charset="0"/>
                        </a:rPr>
                        <a:t>15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Χημείας</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16</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11%</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4.978.350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15%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7763662"/>
                  </a:ext>
                </a:extLst>
              </a:tr>
              <a:tr h="232854">
                <a:tc>
                  <a:txBody>
                    <a:bodyPr/>
                    <a:lstStyle/>
                    <a:p>
                      <a:pPr algn="ctr" fontAlgn="b"/>
                      <a:r>
                        <a:rPr lang="el-GR" sz="1500" b="0" i="0" u="none" strike="noStrike">
                          <a:solidFill>
                            <a:srgbClr val="000000"/>
                          </a:solidFill>
                          <a:effectLst/>
                          <a:latin typeface="Aptos Narrow" panose="020B0004020202020204" pitchFamily="34" charset="0"/>
                        </a:rPr>
                        <a:t>16</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a:solidFill>
                            <a:srgbClr val="000000"/>
                          </a:solidFill>
                          <a:effectLst/>
                          <a:latin typeface="Aptos Narrow" panose="020B0004020202020204" pitchFamily="34" charset="0"/>
                        </a:rPr>
                        <a:t>Ιατρική</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35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25%</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7.820.472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23%</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765959"/>
                  </a:ext>
                </a:extLst>
              </a:tr>
              <a:tr h="232854">
                <a:tc>
                  <a:txBody>
                    <a:bodyPr/>
                    <a:lstStyle/>
                    <a:p>
                      <a:pPr algn="ctr" fontAlgn="b"/>
                      <a:r>
                        <a:rPr lang="el-GR" sz="1500" b="0" i="0" u="none" strike="noStrike">
                          <a:solidFill>
                            <a:srgbClr val="000000"/>
                          </a:solidFill>
                          <a:effectLst/>
                          <a:latin typeface="Aptos Narrow" panose="020B0004020202020204" pitchFamily="34" charset="0"/>
                        </a:rPr>
                        <a:t>17</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0" i="0" u="none" strike="noStrike" dirty="0">
                          <a:solidFill>
                            <a:srgbClr val="000000"/>
                          </a:solidFill>
                          <a:effectLst/>
                          <a:latin typeface="Aptos Narrow" panose="020B0004020202020204" pitchFamily="34" charset="0"/>
                        </a:rPr>
                        <a:t>ΜΦΙΚ</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dirty="0">
                          <a:solidFill>
                            <a:srgbClr val="000000"/>
                          </a:solidFill>
                          <a:effectLst/>
                          <a:latin typeface="Aptos Narrow" panose="020B000402020202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0" i="0" u="none" strike="noStrike">
                          <a:solidFill>
                            <a:srgbClr val="000000"/>
                          </a:solidFill>
                          <a:effectLst/>
                          <a:latin typeface="Aptos Narrow" panose="020B0004020202020204" pitchFamily="34" charset="0"/>
                        </a:rPr>
                        <a:t>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9299249"/>
                  </a:ext>
                </a:extLst>
              </a:tr>
              <a:tr h="232854">
                <a:tc>
                  <a:txBody>
                    <a:bodyPr/>
                    <a:lstStyle/>
                    <a:p>
                      <a:pPr algn="ctr" fontAlgn="b"/>
                      <a:r>
                        <a:rPr lang="el-GR" sz="1500" b="0" i="0" u="none" strike="noStrike">
                          <a:solidFill>
                            <a:srgbClr val="000000"/>
                          </a:solidFill>
                          <a:effectLst/>
                          <a:latin typeface="Aptos Narrow" panose="020B0004020202020204" pitchFamily="34" charset="0"/>
                        </a:rPr>
                        <a:t> </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l-GR" sz="1500" b="1" i="0" u="none" strike="noStrike">
                          <a:solidFill>
                            <a:srgbClr val="000000"/>
                          </a:solidFill>
                          <a:effectLst/>
                          <a:latin typeface="Aptos Narrow" panose="020B0004020202020204" pitchFamily="34" charset="0"/>
                        </a:rPr>
                        <a:t>Σύνολο</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a:solidFill>
                            <a:srgbClr val="000000"/>
                          </a:solidFill>
                          <a:effectLst/>
                          <a:latin typeface="Aptos Narrow" panose="020B0004020202020204" pitchFamily="34" charset="0"/>
                        </a:rPr>
                        <a:t>142</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a:solidFill>
                            <a:srgbClr val="000000"/>
                          </a:solidFill>
                          <a:effectLst/>
                          <a:latin typeface="Aptos Narrow" panose="020B0004020202020204" pitchFamily="34" charset="0"/>
                        </a:rPr>
                        <a:t>100%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dirty="0">
                          <a:solidFill>
                            <a:srgbClr val="000000"/>
                          </a:solidFill>
                          <a:effectLst/>
                          <a:latin typeface="Aptos Narrow" panose="020B0004020202020204" pitchFamily="34" charset="0"/>
                        </a:rPr>
                        <a:t>               33.648.222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500" b="1" i="0" u="none" strike="noStrike" dirty="0">
                          <a:solidFill>
                            <a:srgbClr val="000000"/>
                          </a:solidFill>
                          <a:effectLst/>
                          <a:latin typeface="Aptos Narrow" panose="020B0004020202020204" pitchFamily="34" charset="0"/>
                        </a:rPr>
                        <a:t>100%</a:t>
                      </a:r>
                    </a:p>
                  </a:txBody>
                  <a:tcPr marL="5100" marR="5100" marT="51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126855"/>
                  </a:ext>
                </a:extLst>
              </a:tr>
            </a:tbl>
          </a:graphicData>
        </a:graphic>
      </p:graphicFrame>
    </p:spTree>
    <p:extLst>
      <p:ext uri="{BB962C8B-B14F-4D97-AF65-F5344CB8AC3E}">
        <p14:creationId xmlns:p14="http://schemas.microsoft.com/office/powerpoint/2010/main" val="30419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a:xfrm>
            <a:off x="575797" y="611828"/>
            <a:ext cx="7066948" cy="752947"/>
          </a:xfrm>
        </p:spPr>
        <p:txBody>
          <a:bodyPr>
            <a:normAutofit fontScale="90000"/>
          </a:bodyPr>
          <a:lstStyle/>
          <a:p>
            <a:r>
              <a:rPr lang="el-GR" sz="2200" b="1" i="0" u="none" strike="noStrike" dirty="0">
                <a:solidFill>
                  <a:srgbClr val="000000"/>
                </a:solidFill>
                <a:effectLst/>
                <a:latin typeface="Aptos Narrow" panose="020B0004020202020204" pitchFamily="34" charset="0"/>
              </a:rPr>
              <a:t>Αριθμός αιτήσεων και προϋπολογισμός ανά Δράση</a:t>
            </a:r>
            <a:br>
              <a:rPr lang="el-GR" sz="2200" b="1" i="0" u="none" strike="noStrike" dirty="0">
                <a:solidFill>
                  <a:srgbClr val="000000"/>
                </a:solidFill>
                <a:effectLst/>
                <a:latin typeface="Aptos Narrow" panose="020B0004020202020204" pitchFamily="34" charset="0"/>
              </a:rPr>
            </a:br>
            <a:r>
              <a:rPr lang="el-GR" sz="2200" b="1" i="0" u="none" strike="noStrike" dirty="0" err="1">
                <a:solidFill>
                  <a:srgbClr val="FF0000"/>
                </a:solidFill>
                <a:effectLst/>
                <a:latin typeface="Aptos Narrow" panose="020B0004020202020204" pitchFamily="34" charset="0"/>
              </a:rPr>
              <a:t>Δράση</a:t>
            </a:r>
            <a:r>
              <a:rPr lang="el-GR" sz="2200" b="1" i="0" u="none" strike="noStrike" dirty="0">
                <a:solidFill>
                  <a:srgbClr val="FF0000"/>
                </a:solidFill>
                <a:effectLst/>
                <a:latin typeface="Aptos Narrow" panose="020B0004020202020204" pitchFamily="34" charset="0"/>
              </a:rPr>
              <a:t> Ι: Νέοι ερευνητές</a:t>
            </a:r>
            <a:br>
              <a:rPr lang="el-GR" sz="2200" b="1" i="0" u="none" strike="noStrike" dirty="0">
                <a:solidFill>
                  <a:srgbClr val="FF0000"/>
                </a:solidFill>
                <a:effectLst/>
                <a:latin typeface="Aptos Narrow" panose="020B0004020202020204" pitchFamily="34" charset="0"/>
              </a:rPr>
            </a:br>
            <a:endParaRPr lang="el-GR" sz="2000" dirty="0">
              <a:solidFill>
                <a:schemeClr val="accent1">
                  <a:lumMod val="60000"/>
                  <a:lumOff val="40000"/>
                </a:schemeClr>
              </a:solidFill>
            </a:endParaRPr>
          </a:p>
        </p:txBody>
      </p:sp>
      <p:graphicFrame>
        <p:nvGraphicFramePr>
          <p:cNvPr id="3" name="Γράφημα 2">
            <a:extLst>
              <a:ext uri="{FF2B5EF4-FFF2-40B4-BE49-F238E27FC236}">
                <a16:creationId xmlns:a16="http://schemas.microsoft.com/office/drawing/2014/main" id="{389F2874-8AEE-72CF-4506-E89BFFE265A9}"/>
              </a:ext>
            </a:extLst>
          </p:cNvPr>
          <p:cNvGraphicFramePr>
            <a:graphicFrameLocks/>
          </p:cNvGraphicFramePr>
          <p:nvPr>
            <p:extLst>
              <p:ext uri="{D42A27DB-BD31-4B8C-83A1-F6EECF244321}">
                <p14:modId xmlns:p14="http://schemas.microsoft.com/office/powerpoint/2010/main" val="2061312448"/>
              </p:ext>
            </p:extLst>
          </p:nvPr>
        </p:nvGraphicFramePr>
        <p:xfrm>
          <a:off x="1569493" y="2185888"/>
          <a:ext cx="9294125" cy="43455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6F3EF2-ED09-91E2-2A40-37540BFBFB4E}"/>
              </a:ext>
            </a:extLst>
          </p:cNvPr>
          <p:cNvSpPr txBox="1"/>
          <p:nvPr/>
        </p:nvSpPr>
        <p:spPr>
          <a:xfrm>
            <a:off x="575797" y="1231781"/>
            <a:ext cx="6093724" cy="954107"/>
          </a:xfrm>
          <a:prstGeom prst="rect">
            <a:avLst/>
          </a:prstGeom>
          <a:noFill/>
        </p:spPr>
        <p:txBody>
          <a:bodyPr wrap="square">
            <a:spAutoFit/>
          </a:bodyPr>
          <a:lstStyle/>
          <a:p>
            <a:r>
              <a:rPr lang="el-GR" sz="2000" b="1" i="0" u="none" strike="noStrike" dirty="0">
                <a:solidFill>
                  <a:schemeClr val="accent6">
                    <a:lumMod val="75000"/>
                  </a:schemeClr>
                </a:solidFill>
                <a:effectLst/>
                <a:latin typeface="Aptos Narrow" panose="020B0004020202020204" pitchFamily="34" charset="0"/>
              </a:rPr>
              <a:t>Δράση Ι: Νέοι ερευνητές</a:t>
            </a:r>
            <a:br>
              <a:rPr lang="el-GR" sz="20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προτάσεων: 53</a:t>
            </a:r>
            <a:br>
              <a:rPr lang="el-GR" sz="18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αιτούμενου π/υ ΠΚ: 9.315.328,83 €</a:t>
            </a:r>
            <a:endParaRPr lang="el-GR" dirty="0">
              <a:solidFill>
                <a:schemeClr val="accent6">
                  <a:lumMod val="75000"/>
                </a:schemeClr>
              </a:solidFill>
            </a:endParaRPr>
          </a:p>
        </p:txBody>
      </p:sp>
      <p:pic>
        <p:nvPicPr>
          <p:cNvPr id="4" name="Εικόνα 3">
            <a:extLst>
              <a:ext uri="{FF2B5EF4-FFF2-40B4-BE49-F238E27FC236}">
                <a16:creationId xmlns:a16="http://schemas.microsoft.com/office/drawing/2014/main" id="{720AABCB-D14E-400B-B4C9-4D9131BD3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354716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238FC-A61B-5D8B-0540-F30F6F507CEB}"/>
              </a:ext>
            </a:extLst>
          </p:cNvPr>
          <p:cNvSpPr>
            <a:spLocks noGrp="1"/>
          </p:cNvSpPr>
          <p:nvPr>
            <p:ph type="title"/>
          </p:nvPr>
        </p:nvSpPr>
        <p:spPr>
          <a:xfrm>
            <a:off x="575797" y="611828"/>
            <a:ext cx="7066948" cy="752947"/>
          </a:xfrm>
        </p:spPr>
        <p:txBody>
          <a:bodyPr>
            <a:normAutofit fontScale="90000"/>
          </a:bodyPr>
          <a:lstStyle/>
          <a:p>
            <a:r>
              <a:rPr lang="el-GR" sz="2200" b="1" i="0" u="none" strike="noStrike" dirty="0">
                <a:solidFill>
                  <a:srgbClr val="000000"/>
                </a:solidFill>
                <a:effectLst/>
                <a:latin typeface="Aptos Narrow" panose="020B0004020202020204" pitchFamily="34" charset="0"/>
              </a:rPr>
              <a:t>Αριθμός αιτήσεων και προϋπολογισμός ανά Δράση</a:t>
            </a:r>
            <a:br>
              <a:rPr lang="el-GR" sz="2200" b="1" i="0" u="none" strike="noStrike" dirty="0">
                <a:solidFill>
                  <a:srgbClr val="000000"/>
                </a:solidFill>
                <a:effectLst/>
                <a:latin typeface="Aptos Narrow" panose="020B0004020202020204" pitchFamily="34" charset="0"/>
              </a:rPr>
            </a:br>
            <a:r>
              <a:rPr lang="el-GR" sz="2200" b="1" i="0" u="none" strike="noStrike" dirty="0" err="1">
                <a:solidFill>
                  <a:srgbClr val="FF0000"/>
                </a:solidFill>
                <a:effectLst/>
                <a:latin typeface="Aptos Narrow" panose="020B0004020202020204" pitchFamily="34" charset="0"/>
              </a:rPr>
              <a:t>Δράση</a:t>
            </a:r>
            <a:r>
              <a:rPr lang="el-GR" sz="2200" b="1" i="0" u="none" strike="noStrike" dirty="0">
                <a:solidFill>
                  <a:srgbClr val="FF0000"/>
                </a:solidFill>
                <a:effectLst/>
                <a:latin typeface="Aptos Narrow" panose="020B0004020202020204" pitchFamily="34" charset="0"/>
              </a:rPr>
              <a:t> Ι: Νέοι ερευνητές</a:t>
            </a:r>
            <a:br>
              <a:rPr lang="el-GR" sz="2200" b="1" i="0" u="none" strike="noStrike" dirty="0">
                <a:solidFill>
                  <a:srgbClr val="FF0000"/>
                </a:solidFill>
                <a:effectLst/>
                <a:latin typeface="Aptos Narrow" panose="020B0004020202020204" pitchFamily="34" charset="0"/>
              </a:rPr>
            </a:br>
            <a:endParaRPr lang="el-GR" sz="20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286F3EF2-ED09-91E2-2A40-37540BFBFB4E}"/>
              </a:ext>
            </a:extLst>
          </p:cNvPr>
          <p:cNvSpPr txBox="1"/>
          <p:nvPr/>
        </p:nvSpPr>
        <p:spPr>
          <a:xfrm>
            <a:off x="575797" y="1231781"/>
            <a:ext cx="6093724" cy="954107"/>
          </a:xfrm>
          <a:prstGeom prst="rect">
            <a:avLst/>
          </a:prstGeom>
          <a:noFill/>
        </p:spPr>
        <p:txBody>
          <a:bodyPr wrap="square">
            <a:spAutoFit/>
          </a:bodyPr>
          <a:lstStyle/>
          <a:p>
            <a:r>
              <a:rPr lang="el-GR" sz="2000" b="1" i="0" u="none" strike="noStrike" dirty="0">
                <a:solidFill>
                  <a:schemeClr val="accent6">
                    <a:lumMod val="75000"/>
                  </a:schemeClr>
                </a:solidFill>
                <a:effectLst/>
                <a:latin typeface="Aptos Narrow" panose="020B0004020202020204" pitchFamily="34" charset="0"/>
              </a:rPr>
              <a:t>Δράση Ι: Νέοι ερευνητές</a:t>
            </a:r>
            <a:br>
              <a:rPr lang="el-GR" sz="20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προτάσεων: 53</a:t>
            </a:r>
            <a:br>
              <a:rPr lang="el-GR" sz="1800" b="1" i="0" u="none" strike="noStrike" dirty="0">
                <a:solidFill>
                  <a:schemeClr val="accent6">
                    <a:lumMod val="75000"/>
                  </a:schemeClr>
                </a:solidFill>
                <a:effectLst/>
                <a:latin typeface="Aptos Narrow" panose="020B0004020202020204" pitchFamily="34" charset="0"/>
              </a:rPr>
            </a:br>
            <a:r>
              <a:rPr lang="el-GR" sz="1800" b="1" i="0" u="none" strike="noStrike" dirty="0">
                <a:solidFill>
                  <a:schemeClr val="accent6">
                    <a:lumMod val="75000"/>
                  </a:schemeClr>
                </a:solidFill>
                <a:effectLst/>
                <a:latin typeface="Aptos Narrow" panose="020B0004020202020204" pitchFamily="34" charset="0"/>
              </a:rPr>
              <a:t>Σύνολο αιτούμενου π/υ ΠΚ: 9.315.328,83 €</a:t>
            </a:r>
            <a:endParaRPr lang="el-GR" dirty="0">
              <a:solidFill>
                <a:schemeClr val="accent6">
                  <a:lumMod val="75000"/>
                </a:schemeClr>
              </a:solidFill>
            </a:endParaRPr>
          </a:p>
        </p:txBody>
      </p:sp>
      <p:graphicFrame>
        <p:nvGraphicFramePr>
          <p:cNvPr id="4" name="Γράφημα 3">
            <a:extLst>
              <a:ext uri="{FF2B5EF4-FFF2-40B4-BE49-F238E27FC236}">
                <a16:creationId xmlns:a16="http://schemas.microsoft.com/office/drawing/2014/main" id="{B76A6594-DF22-76EF-DB16-BAB4BB11D275}"/>
              </a:ext>
            </a:extLst>
          </p:cNvPr>
          <p:cNvGraphicFramePr>
            <a:graphicFrameLocks/>
          </p:cNvGraphicFramePr>
          <p:nvPr>
            <p:extLst>
              <p:ext uri="{D42A27DB-BD31-4B8C-83A1-F6EECF244321}">
                <p14:modId xmlns:p14="http://schemas.microsoft.com/office/powerpoint/2010/main" val="535363347"/>
              </p:ext>
            </p:extLst>
          </p:nvPr>
        </p:nvGraphicFramePr>
        <p:xfrm>
          <a:off x="746078" y="2185888"/>
          <a:ext cx="10699844" cy="4171368"/>
        </p:xfrm>
        <a:graphic>
          <a:graphicData uri="http://schemas.openxmlformats.org/drawingml/2006/chart">
            <c:chart xmlns:c="http://schemas.openxmlformats.org/drawingml/2006/chart" xmlns:r="http://schemas.openxmlformats.org/officeDocument/2006/relationships" r:id="rId2"/>
          </a:graphicData>
        </a:graphic>
      </p:graphicFrame>
      <p:pic>
        <p:nvPicPr>
          <p:cNvPr id="3" name="Εικόνα 2">
            <a:extLst>
              <a:ext uri="{FF2B5EF4-FFF2-40B4-BE49-F238E27FC236}">
                <a16:creationId xmlns:a16="http://schemas.microsoft.com/office/drawing/2014/main" id="{C58EF9C1-1FE4-F5B1-D46E-6C8CF620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6245" y="251119"/>
            <a:ext cx="917635" cy="929980"/>
          </a:xfrm>
          <a:prstGeom prst="rect">
            <a:avLst/>
          </a:prstGeom>
        </p:spPr>
      </p:pic>
    </p:spTree>
    <p:extLst>
      <p:ext uri="{BB962C8B-B14F-4D97-AF65-F5344CB8AC3E}">
        <p14:creationId xmlns:p14="http://schemas.microsoft.com/office/powerpoint/2010/main" val="2523354562"/>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1_TF10001108.potx" id="{C5BCDABB-F4BB-46B8-9A45-50DAF75EA7A2}" vid="{0A2C1308-3EEF-4A18-BBB7-FF649749F54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950072C5-DDE0-4258-BA7A-4D4B80DFA632}">
  <ds:schemaRefs>
    <ds:schemaRef ds:uri="http://www.w3.org/XML/1998/namespace"/>
    <ds:schemaRef ds:uri="http://purl.org/dc/elements/1.1/"/>
    <ds:schemaRef ds:uri="http://schemas.microsoft.com/office/2006/metadata/properties"/>
    <ds:schemaRef ds:uri="16c05727-aa75-4e4a-9b5f-8a80a1165891"/>
    <ds:schemaRef ds:uri="http://schemas.microsoft.com/office/2006/documentManagement/types"/>
    <ds:schemaRef ds:uri="http://purl.org/dc/terms/"/>
    <ds:schemaRef ds:uri="http://purl.org/dc/dcmitype/"/>
    <ds:schemaRef ds:uri="71af3243-3dd4-4a8d-8c0d-dd76da1f02a5"/>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Καλώς ορίσατε στο PowerPoint</Template>
  <TotalTime>0</TotalTime>
  <Words>1666</Words>
  <Application>Microsoft Office PowerPoint</Application>
  <PresentationFormat>Ευρεία οθόνη</PresentationFormat>
  <Paragraphs>405</Paragraphs>
  <Slides>17</Slides>
  <Notes>10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17</vt:i4>
      </vt:variant>
    </vt:vector>
  </HeadingPairs>
  <TitlesOfParts>
    <vt:vector size="27" baseType="lpstr">
      <vt:lpstr>Aptos</vt:lpstr>
      <vt:lpstr>Aptos Display</vt:lpstr>
      <vt:lpstr>Aptos Narrow</vt:lpstr>
      <vt:lpstr>Arial</vt:lpstr>
      <vt:lpstr>Calibri</vt:lpstr>
      <vt:lpstr>Roboto</vt:lpstr>
      <vt:lpstr>Segoe UI</vt:lpstr>
      <vt:lpstr>Segoe UI Light</vt:lpstr>
      <vt:lpstr>Wingdings</vt:lpstr>
      <vt:lpstr>WelcomeDoc</vt:lpstr>
      <vt:lpstr>Πανεπιστήμιο Κρήτης &amp; Εμπιστοσύνη στα Αστέρια μας (Trust your stars)</vt:lpstr>
      <vt:lpstr>Πανεπιστήμιο Κρήτης</vt:lpstr>
      <vt:lpstr>Πανεπιστήμιο Κρήτης</vt:lpstr>
      <vt:lpstr>Πλήθος αιτήσεων ανά Σχολή &amp; ανά Τμήμα …</vt:lpstr>
      <vt:lpstr>Αιτούμενος Π/Υ ανά Σχολή &amp; ανά Τμήμα …</vt:lpstr>
      <vt:lpstr>Μερικά αριθμητικά στοιχεία για το σύνολο των Δράσεων  (Δράσεις Ι και ΙΙ)</vt:lpstr>
      <vt:lpstr>Αριθμός αιτήσεων και προϋπολογισμός ανά Τμήμα</vt:lpstr>
      <vt:lpstr>Αριθμός αιτήσεων και προϋπολογισμός ανά Δράση Δράση Ι: Νέοι ερευνητές </vt:lpstr>
      <vt:lpstr>Αριθμός αιτήσεων και προϋπολογισμός ανά Δράση Δράση Ι: Νέοι ερευνητές </vt:lpstr>
      <vt:lpstr>Μερικά αριθμητικά στοιχεία για τη Δράση Ι ‘Νέοι Ερευνητές’…</vt:lpstr>
      <vt:lpstr>Αριθμός αιτήσεων και προϋπολογισμός ανά Δράση Δράση Ι: Νέοι ερευνητές </vt:lpstr>
      <vt:lpstr>Αριθμός αιτήσεων και προϋπολογισμός ανά Δράση Δράση ΙΙ: Συμπράξεις ερευνητών διαφορετικών ΑΕΙ  </vt:lpstr>
      <vt:lpstr>Αριθμός αιτήσεων και προϋπολογισμός ανά Δράση Δράση ΙΙ: Συμπράξεις ερευνητών διαφορετικών ΑΕΙ  </vt:lpstr>
      <vt:lpstr>Μερικά αριθμητικά στοιχεία ακόμη για τη  Δράση ΙΙ: Συμπράξεις ερευνητών διαφορετικών ΑΕΙ</vt:lpstr>
      <vt:lpstr>Αριθμός αιτήσεων και προϋπολογισμός ανά Δράση Δράση ΙΙ: Συμπράξεις ερευνητών διαφορετικών ΑΕΙ  </vt:lpstr>
      <vt:lpstr>Επιλέξιμες δαπάνες …</vt:lpstr>
      <vt:lpstr>Μ.Ο.Δ.Υ ΕΛΚΕ Πανεπιστημίου Κρήτης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2024-09-23T08:11:42Z</dcterms:created>
  <dcterms:modified xsi:type="dcterms:W3CDTF">2024-09-27T06:54:20Z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