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71" r:id="rId5"/>
    <p:sldId id="284" r:id="rId6"/>
    <p:sldId id="279" r:id="rId7"/>
    <p:sldId id="285" r:id="rId8"/>
    <p:sldId id="286" r:id="rId9"/>
    <p:sldId id="287" r:id="rId10"/>
    <p:sldId id="288" r:id="rId11"/>
    <p:sldId id="289" r:id="rId12"/>
    <p:sldId id="292" r:id="rId13"/>
    <p:sldId id="290" r:id="rId14"/>
    <p:sldId id="291" r:id="rId15"/>
  </p:sldIdLst>
  <p:sldSz cx="12192000" cy="6858000"/>
  <p:notesSz cx="7099300" cy="10234613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Καλώς ορίσατε" id="{E75E278A-FF0E-49A4-B170-79828D63BBAD}">
          <p14:sldIdLst/>
        </p14:section>
        <p14:section name="Σχεδίαση, Μεταμόρφωση, Σχολιασμός, Συνεργασία, Πείτε μου" id="{B9B51309-D148-4332-87C2-07BE32FBCA3B}">
          <p14:sldIdLst>
            <p14:sldId id="271"/>
            <p14:sldId id="284"/>
            <p14:sldId id="279"/>
            <p14:sldId id="285"/>
            <p14:sldId id="286"/>
            <p14:sldId id="287"/>
            <p14:sldId id="288"/>
            <p14:sldId id="289"/>
            <p14:sldId id="292"/>
            <p14:sldId id="290"/>
            <p14:sldId id="291"/>
          </p14:sldIdLst>
        </p14:section>
        <p14:section name="Μάθετε περισσότερα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Συντάκτης" initials="Α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241" autoAdjust="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405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Protaseis%20E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Protaseis%20E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Protaseis%20E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Protaseis%20E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Protaseis%20E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______________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Πλήθος Αιτήσεων ανά Τμήμα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Αιτήσεις!$D$4:$D$20</c:f>
              <c:strCache>
                <c:ptCount val="17"/>
                <c:pt idx="0">
                  <c:v>Ιστορίας &amp; Αρχαιολογίας</c:v>
                </c:pt>
                <c:pt idx="1">
                  <c:v>Φιλολογίας</c:v>
                </c:pt>
                <c:pt idx="2">
                  <c:v>Φιλοσοφίας</c:v>
                </c:pt>
                <c:pt idx="3">
                  <c:v>Δημοτικής Εκπαίδευσης</c:v>
                </c:pt>
                <c:pt idx="4">
                  <c:v>Προσχολικής Εκπαίδευσης</c:v>
                </c:pt>
                <c:pt idx="5">
                  <c:v>Κοινωνιολογίας</c:v>
                </c:pt>
                <c:pt idx="6">
                  <c:v>Οικονομικών Επιστημών</c:v>
                </c:pt>
                <c:pt idx="7">
                  <c:v>Ψυχολογίας</c:v>
                </c:pt>
                <c:pt idx="8">
                  <c:v>Πολιτικών Επιστημών</c:v>
                </c:pt>
                <c:pt idx="9">
                  <c:v>Βιολογίας</c:v>
                </c:pt>
                <c:pt idx="10">
                  <c:v>Επιστήμης &amp; μηχανικής υλικών</c:v>
                </c:pt>
                <c:pt idx="11">
                  <c:v>Επιστήμης υπολογιστών</c:v>
                </c:pt>
                <c:pt idx="12">
                  <c:v>Μαθηματικών &amp; εφ/νων μαθηματικών</c:v>
                </c:pt>
                <c:pt idx="13">
                  <c:v>Φυσικής</c:v>
                </c:pt>
                <c:pt idx="14">
                  <c:v>Χημείας</c:v>
                </c:pt>
                <c:pt idx="15">
                  <c:v>Ιατρική</c:v>
                </c:pt>
                <c:pt idx="16">
                  <c:v>ΜΦΙΚ</c:v>
                </c:pt>
              </c:strCache>
            </c:strRef>
          </c:cat>
          <c:val>
            <c:numRef>
              <c:f>Αιτήσεις!$E$4:$E$20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4</c:v>
                </c:pt>
                <c:pt idx="10">
                  <c:v>3</c:v>
                </c:pt>
                <c:pt idx="11">
                  <c:v>4</c:v>
                </c:pt>
                <c:pt idx="12">
                  <c:v>2</c:v>
                </c:pt>
                <c:pt idx="13">
                  <c:v>0</c:v>
                </c:pt>
                <c:pt idx="14">
                  <c:v>6</c:v>
                </c:pt>
                <c:pt idx="15">
                  <c:v>31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C9-42FB-A953-D4F6D6348D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Πλήθος Αιτήσεων ανά Σχολή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Αιτήσεις!$C$4:$C$20</c:f>
              <c:strCache>
                <c:ptCount val="6"/>
                <c:pt idx="0">
                  <c:v>Φιλοσοφική Σχολή</c:v>
                </c:pt>
                <c:pt idx="1">
                  <c:v>Σχολή Επιστημών Αγωγής</c:v>
                </c:pt>
                <c:pt idx="2">
                  <c:v>Σχολή Κοινωνικών Επιστημών</c:v>
                </c:pt>
                <c:pt idx="3">
                  <c:v>Σχολή θετικών &amp; τεχν/κών επιστημών</c:v>
                </c:pt>
                <c:pt idx="4">
                  <c:v>Ιατρική σχολή</c:v>
                </c:pt>
                <c:pt idx="5">
                  <c:v>Μουσείο φυσικής ιστορίας Κρήτης</c:v>
                </c:pt>
              </c:strCache>
            </c:strRef>
          </c:cat>
          <c:val>
            <c:numRef>
              <c:f>Αιτήσεις!$F$4:$F$20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19</c:v>
                </c:pt>
                <c:pt idx="4">
                  <c:v>31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BC-4F62-869B-3633944FB4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Αιτούμενος προϋπολογισμός</a:t>
            </a:r>
            <a:r>
              <a:rPr lang="el-GR" b="1" baseline="0"/>
              <a:t> ανά Σχολή</a:t>
            </a:r>
            <a:endParaRPr lang="el-GR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Προϋπολογισμός!$E$3</c:f>
              <c:strCache>
                <c:ptCount val="1"/>
                <c:pt idx="0">
                  <c:v>Συνολικός αιτούμενος Π/Υ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Προϋπολογισμός!$C$4:$C$9</c:f>
              <c:strCache>
                <c:ptCount val="6"/>
                <c:pt idx="0">
                  <c:v>Φιλοσοφική Σχολή</c:v>
                </c:pt>
                <c:pt idx="1">
                  <c:v>Σχολή Επιστημών Αγωγής</c:v>
                </c:pt>
                <c:pt idx="2">
                  <c:v>Σχολή Κοινωνικών Επιστημών</c:v>
                </c:pt>
                <c:pt idx="3">
                  <c:v>Σχολή θετικών &amp; τεχν/κών επιστημών</c:v>
                </c:pt>
                <c:pt idx="4">
                  <c:v>Ιατρική σχολή</c:v>
                </c:pt>
                <c:pt idx="5">
                  <c:v>Μουσείο φυσικής ιστορίας Κρήτης</c:v>
                </c:pt>
              </c:strCache>
            </c:strRef>
          </c:cat>
          <c:val>
            <c:numRef>
              <c:f>Προϋπολογισμός!$E$4:$E$9</c:f>
              <c:numCache>
                <c:formatCode>_-* #,##0\ _€_-;\-* #,##0\ _€_-;_-* "-"??\ _€_-;_-@_-</c:formatCode>
                <c:ptCount val="6"/>
                <c:pt idx="1">
                  <c:v>6572659.7999999998</c:v>
                </c:pt>
                <c:pt idx="2">
                  <c:v>8057333.9000000004</c:v>
                </c:pt>
                <c:pt idx="3">
                  <c:v>28461014.039999999</c:v>
                </c:pt>
                <c:pt idx="4">
                  <c:v>54985827.610000007</c:v>
                </c:pt>
                <c:pt idx="5">
                  <c:v>1089620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4A-4CED-AE63-634310F1CA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Αιτούμενος προϋπολογισμός</a:t>
            </a:r>
            <a:r>
              <a:rPr lang="el-GR" b="1" baseline="0"/>
              <a:t> ανά Τμήμα</a:t>
            </a:r>
            <a:endParaRPr lang="el-GR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12735019824649579"/>
          <c:y val="9.1242330097012159E-2"/>
          <c:w val="0.84191694123340965"/>
          <c:h val="0.52710143768126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Προϋπολογισμός!$E$3</c:f>
              <c:strCache>
                <c:ptCount val="1"/>
                <c:pt idx="0">
                  <c:v>Συνολικός αιτούμενος Π/Υ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1.418439716312048E-2"/>
                  <c:y val="1.4760150460557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B8C-498C-A4D8-C55ADA06F3DB}"/>
                </c:ext>
              </c:extLst>
            </c:dLbl>
            <c:dLbl>
              <c:idx val="7"/>
              <c:layout>
                <c:manualLayout>
                  <c:x val="-2.3640661938534278E-3"/>
                  <c:y val="-5.4120551688710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B8C-498C-A4D8-C55ADA06F3DB}"/>
                </c:ext>
              </c:extLst>
            </c:dLbl>
            <c:dLbl>
              <c:idx val="10"/>
              <c:layout>
                <c:manualLayout>
                  <c:x val="7.0921985815602835E-3"/>
                  <c:y val="-5.9040601842229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B8C-498C-A4D8-C55ADA06F3DB}"/>
                </c:ext>
              </c:extLst>
            </c:dLbl>
            <c:dLbl>
              <c:idx val="11"/>
              <c:layout>
                <c:manualLayout>
                  <c:x val="2.8368794326241047E-2"/>
                  <c:y val="-3.9360401228152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B8C-498C-A4D8-C55ADA06F3DB}"/>
                </c:ext>
              </c:extLst>
            </c:dLbl>
            <c:dLbl>
              <c:idx val="12"/>
              <c:layout>
                <c:manualLayout>
                  <c:x val="4.7281323877066822E-3"/>
                  <c:y val="1.722017553731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B8C-498C-A4D8-C55ADA06F3DB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Προϋπολογισμός!$C$17:$C$33</c:f>
              <c:strCache>
                <c:ptCount val="17"/>
                <c:pt idx="0">
                  <c:v>Ιστορίας &amp; Αρχαιολογίας</c:v>
                </c:pt>
                <c:pt idx="1">
                  <c:v>Φιλολογίας</c:v>
                </c:pt>
                <c:pt idx="2">
                  <c:v>Φιλοσοφίας</c:v>
                </c:pt>
                <c:pt idx="3">
                  <c:v>Δημοτικής Εκπαίδευσης</c:v>
                </c:pt>
                <c:pt idx="4">
                  <c:v>Προσχολικής Εκπαίδευσης</c:v>
                </c:pt>
                <c:pt idx="5">
                  <c:v>Κοινωνιολογίας</c:v>
                </c:pt>
                <c:pt idx="6">
                  <c:v>Οικονομικών Επιστημών</c:v>
                </c:pt>
                <c:pt idx="7">
                  <c:v>Ψυχολογίας</c:v>
                </c:pt>
                <c:pt idx="8">
                  <c:v>Πολιτικών Επιστημών</c:v>
                </c:pt>
                <c:pt idx="9">
                  <c:v>Βιολογίας</c:v>
                </c:pt>
                <c:pt idx="10">
                  <c:v>Επιστήμης &amp; μηχανικής υλικών</c:v>
                </c:pt>
                <c:pt idx="11">
                  <c:v>Επιστήμης υπολογιστών</c:v>
                </c:pt>
                <c:pt idx="12">
                  <c:v>Μαθηματικών &amp; εφ/νων μαθηματικών</c:v>
                </c:pt>
                <c:pt idx="13">
                  <c:v>Φυσικής</c:v>
                </c:pt>
                <c:pt idx="14">
                  <c:v>Χημείας</c:v>
                </c:pt>
                <c:pt idx="15">
                  <c:v>Ιατρική</c:v>
                </c:pt>
                <c:pt idx="16">
                  <c:v>ΜΦΙΚ</c:v>
                </c:pt>
              </c:strCache>
            </c:strRef>
          </c:cat>
          <c:val>
            <c:numRef>
              <c:f>Προϋπολογισμός!$E$17:$E$33</c:f>
              <c:numCache>
                <c:formatCode>_-* #,##0\ _€_-;\-* #,##0\ _€_-;_-* "-"??\ _€_-;_-@_-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6572659.7999999998</c:v>
                </c:pt>
                <c:pt idx="4">
                  <c:v>0</c:v>
                </c:pt>
                <c:pt idx="5">
                  <c:v>4373264</c:v>
                </c:pt>
                <c:pt idx="6">
                  <c:v>1984598</c:v>
                </c:pt>
                <c:pt idx="7">
                  <c:v>1699471.9</c:v>
                </c:pt>
                <c:pt idx="8">
                  <c:v>0</c:v>
                </c:pt>
                <c:pt idx="9">
                  <c:v>5365068.6899999995</c:v>
                </c:pt>
                <c:pt idx="10">
                  <c:v>5859272.8700000001</c:v>
                </c:pt>
                <c:pt idx="11">
                  <c:v>4951079.8000000007</c:v>
                </c:pt>
                <c:pt idx="12">
                  <c:v>3583487.5500000003</c:v>
                </c:pt>
                <c:pt idx="13">
                  <c:v>0</c:v>
                </c:pt>
                <c:pt idx="14">
                  <c:v>8702105.1300000008</c:v>
                </c:pt>
                <c:pt idx="15">
                  <c:v>54985827.610000007</c:v>
                </c:pt>
                <c:pt idx="16">
                  <c:v>1089620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8C-498C-A4D8-C55ADA06F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t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Προϋπολογισμός!$F$3</c:f>
              <c:strCache>
                <c:ptCount val="1"/>
                <c:pt idx="0">
                  <c:v>Αιτούμενος Π/Υ Πανεπιστημίου Κρήτης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1"/>
              <c:layout>
                <c:manualLayout>
                  <c:x val="-5.5555555555555558E-3"/>
                  <c:y val="4.23945351201956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473-4966-B272-C84CD051D886}"/>
                </c:ext>
              </c:extLst>
            </c:dLbl>
            <c:dLbl>
              <c:idx val="2"/>
              <c:layout>
                <c:manualLayout>
                  <c:x val="-3.3333333333333381E-2"/>
                  <c:y val="-5.8492638751281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473-4966-B272-C84CD051D886}"/>
                </c:ext>
              </c:extLst>
            </c:dLbl>
            <c:dLbl>
              <c:idx val="3"/>
              <c:layout>
                <c:manualLayout>
                  <c:x val="-4.4444444444444446E-2"/>
                  <c:y val="1.31789817663520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473-4966-B272-C84CD051D886}"/>
                </c:ext>
              </c:extLst>
            </c:dLbl>
            <c:dLbl>
              <c:idx val="4"/>
              <c:layout>
                <c:manualLayout>
                  <c:x val="-6.9444444444444545E-2"/>
                  <c:y val="3.08390259164624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473-4966-B272-C84CD051D8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Προϋπολογισμός!$C$4:$C$9</c:f>
              <c:strCache>
                <c:ptCount val="6"/>
                <c:pt idx="0">
                  <c:v>Φιλοσοφική Σχολή</c:v>
                </c:pt>
                <c:pt idx="1">
                  <c:v>Σχολή Επιστημών Αγωγής</c:v>
                </c:pt>
                <c:pt idx="2">
                  <c:v>Σχολή Κοινωνικών Επιστημών</c:v>
                </c:pt>
                <c:pt idx="3">
                  <c:v>Σχολή θετικών &amp; τεχν/κών επιστημών</c:v>
                </c:pt>
                <c:pt idx="4">
                  <c:v>Ιατρική σχολή</c:v>
                </c:pt>
                <c:pt idx="5">
                  <c:v>Μουσείο φυσικής ιστορίας Κρήτης</c:v>
                </c:pt>
              </c:strCache>
            </c:strRef>
          </c:cat>
          <c:val>
            <c:numRef>
              <c:f>Προϋπολογισμός!$F$4:$F$9</c:f>
              <c:numCache>
                <c:formatCode>_-* #,##0\ _€_-;\-* #,##0\ _€_-;_-* "-"??\ _€_-;_-@_-</c:formatCode>
                <c:ptCount val="6"/>
                <c:pt idx="1">
                  <c:v>1756794.9</c:v>
                </c:pt>
                <c:pt idx="2">
                  <c:v>792820</c:v>
                </c:pt>
                <c:pt idx="3">
                  <c:v>6600737.6799999997</c:v>
                </c:pt>
                <c:pt idx="4">
                  <c:v>9252476.3499999996</c:v>
                </c:pt>
                <c:pt idx="5">
                  <c:v>266000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73-4966-B272-C84CD051D886}"/>
            </c:ext>
          </c:extLst>
        </c:ser>
        <c:ser>
          <c:idx val="1"/>
          <c:order val="1"/>
          <c:tx>
            <c:strRef>
              <c:f>Προϋπολογισμός!$G$3</c:f>
              <c:strCache>
                <c:ptCount val="1"/>
                <c:pt idx="0">
                  <c:v>Αιτούμενος Π/Υ ΙΤΕ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2"/>
              <c:layout>
                <c:manualLayout>
                  <c:x val="1.9444444444444344E-2"/>
                  <c:y val="2.0910465661990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473-4966-B272-C84CD051D886}"/>
                </c:ext>
              </c:extLst>
            </c:dLbl>
            <c:dLbl>
              <c:idx val="3"/>
              <c:layout>
                <c:manualLayout>
                  <c:x val="3.6111111111111108E-2"/>
                  <c:y val="1.02918426587404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473-4966-B272-C84CD051D886}"/>
                </c:ext>
              </c:extLst>
            </c:dLbl>
            <c:dLbl>
              <c:idx val="4"/>
              <c:layout>
                <c:manualLayout>
                  <c:x val="6.9444444444444337E-2"/>
                  <c:y val="8.7639707288244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473-4966-B272-C84CD051D88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Προϋπολογισμός!$C$4:$C$9</c:f>
              <c:strCache>
                <c:ptCount val="6"/>
                <c:pt idx="0">
                  <c:v>Φιλοσοφική Σχολή</c:v>
                </c:pt>
                <c:pt idx="1">
                  <c:v>Σχολή Επιστημών Αγωγής</c:v>
                </c:pt>
                <c:pt idx="2">
                  <c:v>Σχολή Κοινωνικών Επιστημών</c:v>
                </c:pt>
                <c:pt idx="3">
                  <c:v>Σχολή θετικών &amp; τεχν/κών επιστημών</c:v>
                </c:pt>
                <c:pt idx="4">
                  <c:v>Ιατρική σχολή</c:v>
                </c:pt>
                <c:pt idx="5">
                  <c:v>Μουσείο φυσικής ιστορίας Κρήτης</c:v>
                </c:pt>
              </c:strCache>
            </c:strRef>
          </c:cat>
          <c:val>
            <c:numRef>
              <c:f>Προϋπολογισμός!$G$4:$G$9</c:f>
              <c:numCache>
                <c:formatCode>_-* #,##0\ _€_-;\-* #,##0\ _€_-;_-* "-"??\ _€_-;_-@_-</c:formatCode>
                <c:ptCount val="6"/>
                <c:pt idx="1">
                  <c:v>0</c:v>
                </c:pt>
                <c:pt idx="2">
                  <c:v>760200</c:v>
                </c:pt>
                <c:pt idx="3">
                  <c:v>1682906.87</c:v>
                </c:pt>
                <c:pt idx="4">
                  <c:v>9092621.0399999991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73-4966-B272-C84CD051D8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06719199"/>
        <c:axId val="1106721279"/>
      </c:barChart>
      <c:catAx>
        <c:axId val="1106719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06721279"/>
        <c:crosses val="autoZero"/>
        <c:auto val="1"/>
        <c:lblAlgn val="ctr"/>
        <c:lblOffset val="100"/>
        <c:noMultiLvlLbl val="0"/>
      </c:catAx>
      <c:valAx>
        <c:axId val="1106721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106719199"/>
        <c:crosses val="autoZero"/>
        <c:crossBetween val="between"/>
        <c:majorUnit val="2000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0505249343832"/>
          <c:y val="0.88576106794597698"/>
          <c:w val="0.78367672790901144"/>
          <c:h val="7.45038327162747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rgbClr val="FFFFFF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/>
              <a:t>Κατανομή Π/Υ 26 αιτήσεων</a:t>
            </a:r>
            <a:r>
              <a:rPr lang="el-GR" b="1" baseline="0"/>
              <a:t> ανά φορέα</a:t>
            </a:r>
            <a:endParaRPr lang="el-GR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27C-4E10-B52E-DF5C00B41BC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27C-4E10-B52E-DF5C00B41BC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27C-4E10-B52E-DF5C00B41B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Εταίροι!$A$28:$A$30</c:f>
              <c:strCache>
                <c:ptCount val="3"/>
                <c:pt idx="0">
                  <c:v>Προϋπολογισμός ΙΤΕ</c:v>
                </c:pt>
                <c:pt idx="1">
                  <c:v>Προϋπολογισμός ΠΚ</c:v>
                </c:pt>
                <c:pt idx="2">
                  <c:v>Προϋπολογισμός λοιπών φορέων</c:v>
                </c:pt>
              </c:strCache>
            </c:strRef>
          </c:cat>
          <c:val>
            <c:numRef>
              <c:f>Εταίροι!$C$28:$C$30</c:f>
              <c:numCache>
                <c:formatCode>0.0%</c:formatCode>
                <c:ptCount val="3"/>
                <c:pt idx="0">
                  <c:v>0.25390492859566094</c:v>
                </c:pt>
                <c:pt idx="1">
                  <c:v>0.17134232146315365</c:v>
                </c:pt>
                <c:pt idx="2">
                  <c:v>0.5747527499411853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7C-4E10-B52E-DF5C00B41BC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rgbClr val="FFFFFF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 rtl="0"/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 rtl="0"/>
            <a:fld id="{BC25EC35-F200-48CB-A3AA-C9FA853C4480}" type="datetime1">
              <a:rPr lang="el-GR" smtClean="0"/>
              <a:t>24/9/2024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 rtl="0"/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 rtl="0"/>
            <a:fld id="{9C679768-A2FC-4D08-91F6-8DCE6C566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 rtl="0"/>
            <a:endParaRPr lang="el-GR" noProof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 rtl="0"/>
            <a:fld id="{5118AEB0-448B-4991-B65B-61CCE66A5E04}" type="datetime1">
              <a:rPr lang="el-GR" noProof="0" smtClean="0"/>
              <a:t>24/9/2024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rt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 rtl="0"/>
            <a:r>
              <a:rPr lang="el-GR" noProof="0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 rtl="0"/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 rtl="0"/>
            <a:fld id="{DF61EA0F-A667-4B49-8422-0062BC55E249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0483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2352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5752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8386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8202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2395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9811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6827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3614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693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48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0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l-GR" sz="1800" noProof="0"/>
          </a:p>
        </p:txBody>
      </p:sp>
      <p:cxnSp>
        <p:nvCxnSpPr>
          <p:cNvPr id="12" name="Ευθεία γραμμή σύνδεσης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Τίτλος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Κάντε κλικ για επεξεργασία των στυλ κειμένου του υποδείγματος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Τρίτου επιπέδου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Πέμπτου επιπέδου</a:t>
            </a:r>
          </a:p>
        </p:txBody>
      </p:sp>
      <p:sp>
        <p:nvSpPr>
          <p:cNvPr id="6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7AFF4F-40C4-488D-95BE-74F63293737C}" type="datetime1">
              <a:rPr lang="el-GR" noProof="0" smtClean="0"/>
              <a:t>24/9/2024</a:t>
            </a:fld>
            <a:endParaRPr lang="el-GR" noProof="0"/>
          </a:p>
        </p:txBody>
      </p:sp>
      <p:sp>
        <p:nvSpPr>
          <p:cNvPr id="7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l-GR" noProof="0"/>
          </a:p>
        </p:txBody>
      </p:sp>
      <p:sp>
        <p:nvSpPr>
          <p:cNvPr id="8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l-GR" noProof="0" smtClean="0"/>
              <a:pPr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0"/>
          </a:p>
        </p:txBody>
      </p:sp>
      <p:sp>
        <p:nvSpPr>
          <p:cNvPr id="10" name="Ορθογώνιο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0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Στυλ υποδείγματος κειμένου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Τρίτου επιπέδου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l-GR" sz="1800" noProof="0"/>
          </a:p>
        </p:txBody>
      </p: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4F4DB93-61BC-4F99-B8E9-D8CB30D3A06D}" type="datetime1">
              <a:rPr lang="el-GR" noProof="0" smtClean="0"/>
              <a:t>24/9/2024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l-GR" noProof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l-GR" noProof="0" smtClean="0"/>
              <a:pPr/>
              <a:t>‹#›</a:t>
            </a:fld>
            <a:endParaRPr lang="el-GR" noProof="0"/>
          </a:p>
        </p:txBody>
      </p:sp>
      <p:cxnSp>
        <p:nvCxnSpPr>
          <p:cNvPr id="8" name="Ευθεία γραμμή σύνδεσης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2829399" y="511847"/>
            <a:ext cx="9475004" cy="640080"/>
          </a:xfrm>
        </p:spPr>
        <p:txBody>
          <a:bodyPr rtlCol="0">
            <a:noAutofit/>
          </a:bodyPr>
          <a:lstStyle/>
          <a:p>
            <a:pPr algn="ctr" rtl="0"/>
            <a:r>
              <a:rPr lang="el-G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Δράση: «Ερευνώ </a:t>
            </a:r>
            <a:r>
              <a:rPr lang="el-G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– </a:t>
            </a:r>
            <a:r>
              <a:rPr lang="el-G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Καινοτομώ»</a:t>
            </a:r>
            <a:endParaRPr lang="el-G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Τίτλος 7"/>
          <p:cNvSpPr txBox="1">
            <a:spLocks/>
          </p:cNvSpPr>
          <p:nvPr/>
        </p:nvSpPr>
        <p:spPr>
          <a:xfrm>
            <a:off x="233033" y="6217920"/>
            <a:ext cx="10968059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76844" y="64368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500553" y="63061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22" y="261521"/>
            <a:ext cx="2631815" cy="907976"/>
          </a:xfrm>
          <a:prstGeom prst="rect">
            <a:avLst/>
          </a:prstGeom>
        </p:spPr>
      </p:pic>
      <p:sp>
        <p:nvSpPr>
          <p:cNvPr id="13" name="Τίτλος 7"/>
          <p:cNvSpPr txBox="1">
            <a:spLocks/>
          </p:cNvSpPr>
          <p:nvPr/>
        </p:nvSpPr>
        <p:spPr>
          <a:xfrm>
            <a:off x="1253723" y="2468879"/>
            <a:ext cx="9475004" cy="175069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b="1" dirty="0" smtClean="0"/>
              <a:t>Πανεπιστήμιο Κρήτης </a:t>
            </a:r>
          </a:p>
          <a:p>
            <a:pPr algn="ctr"/>
            <a:r>
              <a:rPr lang="el-GR" dirty="0" smtClean="0"/>
              <a:t>&amp; Παρέμβαση ΙΙ</a:t>
            </a:r>
          </a:p>
          <a:p>
            <a:pPr algn="ctr"/>
            <a:r>
              <a:rPr lang="el-GR" dirty="0" smtClean="0"/>
              <a:t>Συμπράξεις </a:t>
            </a:r>
            <a:r>
              <a:rPr lang="el-GR" dirty="0"/>
              <a:t>Επιχειρήσεων με Ερευνητικούς Οργανισμούς</a:t>
            </a:r>
            <a:endParaRPr lang="el-G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8498" y="5827137"/>
            <a:ext cx="5753903" cy="60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Αναμενόμενα οφέλη για το ΠΚ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9" name="Πίνακα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837553"/>
              </p:ext>
            </p:extLst>
          </p:nvPr>
        </p:nvGraphicFramePr>
        <p:xfrm>
          <a:off x="1555749" y="1738335"/>
          <a:ext cx="85217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0398">
                  <a:extLst>
                    <a:ext uri="{9D8B030D-6E8A-4147-A177-3AD203B41FA5}">
                      <a16:colId xmlns:a16="http://schemas.microsoft.com/office/drawing/2014/main" val="4100186241"/>
                    </a:ext>
                  </a:extLst>
                </a:gridCol>
                <a:gridCol w="2211303">
                  <a:extLst>
                    <a:ext uri="{9D8B030D-6E8A-4147-A177-3AD203B41FA5}">
                      <a16:colId xmlns:a16="http://schemas.microsoft.com/office/drawing/2014/main" val="1760533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Δαπάνες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Προϋπολογισμός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230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Δαπάνες μισθοδοσίας</a:t>
                      </a:r>
                      <a:r>
                        <a:rPr lang="el-G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προσωπικού</a:t>
                      </a:r>
                      <a:endParaRPr lang="el-GR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13.334.877 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9875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Δαπάνες για εξοπλισμό, αναλώσιμα,</a:t>
                      </a:r>
                      <a:r>
                        <a:rPr lang="el-G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μετακινήσεις, </a:t>
                      </a:r>
                      <a:r>
                        <a:rPr lang="el-G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κλπ</a:t>
                      </a:r>
                      <a:endParaRPr lang="el-GR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3.333.719 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249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Αναμενόμενα</a:t>
                      </a:r>
                      <a:r>
                        <a:rPr lang="el-G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έσοδα ΕΛΚΕ </a:t>
                      </a:r>
                      <a:r>
                        <a:rPr lang="el-G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ΠΚ</a:t>
                      </a:r>
                      <a:endParaRPr lang="el-GR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2.000.231 €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453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Συνολικός Προϋπολογισμός Διαχείρισης από ΕΛΚΕ ΠΚ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18.668.828 €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6963420"/>
                  </a:ext>
                </a:extLst>
              </a:tr>
            </a:tbl>
          </a:graphicData>
        </a:graphic>
      </p:graphicFrame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1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982880" y="4092944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sz="1800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Μ.Ο.Δ.Υ ΕΛΚΕ Πανεπιστημίου Κρήτης</a:t>
            </a:r>
            <a:endParaRPr lang="el-GR" sz="1800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795735" y="2345424"/>
            <a:ext cx="10515600" cy="2387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" sz="4800" b="1" dirty="0" smtClean="0">
                <a:solidFill>
                  <a:srgbClr val="0070C0"/>
                </a:solidFill>
              </a:rPr>
              <a:t>Καλή μας επιτυχία!!!</a:t>
            </a:r>
            <a:endParaRPr lang="el" sz="4800" b="1" dirty="0">
              <a:solidFill>
                <a:srgbClr val="0070C0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974" y="1940513"/>
            <a:ext cx="4037731" cy="1393017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8498" y="5827137"/>
            <a:ext cx="5753903" cy="609685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26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algn="ctr" rtl="0"/>
            <a:r>
              <a:rPr lang="el-GR" b="1" spc="-100" dirty="0" smtClean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Πανεπιστήμιο Κρήτης</a:t>
            </a:r>
            <a:endParaRPr lang="el-GR" b="1" spc="-100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5" name="Θέση περιεχομένου 17"/>
          <p:cNvSpPr txBox="1">
            <a:spLocks/>
          </p:cNvSpPr>
          <p:nvPr/>
        </p:nvSpPr>
        <p:spPr>
          <a:xfrm>
            <a:off x="541609" y="1455491"/>
            <a:ext cx="5110161" cy="47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el-G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Με μια ματιά…</a:t>
            </a:r>
            <a:endParaRPr lang="el-GR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8" name="Ομάδα 17" descr="Μικρός κύκλος με τον αριθμό 1 που υποδεικνύει το βήμα 1"/>
          <p:cNvGrpSpPr/>
          <p:nvPr/>
        </p:nvGrpSpPr>
        <p:grpSpPr bwMode="blackWhite">
          <a:xfrm>
            <a:off x="531552" y="1917997"/>
            <a:ext cx="558179" cy="409838"/>
            <a:chOff x="6953426" y="711274"/>
            <a:chExt cx="558179" cy="409838"/>
          </a:xfrm>
        </p:grpSpPr>
        <p:sp>
          <p:nvSpPr>
            <p:cNvPr id="19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20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1" name="Θέση περιεχομένου 17"/>
          <p:cNvSpPr txBox="1">
            <a:spLocks/>
          </p:cNvSpPr>
          <p:nvPr/>
        </p:nvSpPr>
        <p:spPr>
          <a:xfrm>
            <a:off x="1018413" y="2005815"/>
            <a:ext cx="5039487" cy="425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60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αιτήσεις Χρηματοδότησης με εταίρο το ΠΚ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31" name="Θέση περιεχομένου 17"/>
          <p:cNvSpPr txBox="1">
            <a:spLocks/>
          </p:cNvSpPr>
          <p:nvPr/>
        </p:nvSpPr>
        <p:spPr>
          <a:xfrm>
            <a:off x="1047552" y="3259492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299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συμμετοχές φορέων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41" name="Θέση περιεχομένου 17"/>
          <p:cNvSpPr txBox="1">
            <a:spLocks/>
          </p:cNvSpPr>
          <p:nvPr/>
        </p:nvSpPr>
        <p:spPr>
          <a:xfrm>
            <a:off x="1047552" y="3674382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169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συμμετοχές ερευνητικών οργανισμών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42" name="Θέση περιεχομένου 17"/>
          <p:cNvSpPr txBox="1">
            <a:spLocks/>
          </p:cNvSpPr>
          <p:nvPr/>
        </p:nvSpPr>
        <p:spPr>
          <a:xfrm>
            <a:off x="1047552" y="4116742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130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συμμετοχές επιχειρήσεων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43" name="Ομάδα 42" descr="Μικρός κύκλος με τον αριθμό 1 που υποδεικνύει το βήμα 1"/>
          <p:cNvGrpSpPr/>
          <p:nvPr/>
        </p:nvGrpSpPr>
        <p:grpSpPr bwMode="blackWhite">
          <a:xfrm>
            <a:off x="531552" y="2347204"/>
            <a:ext cx="558179" cy="409838"/>
            <a:chOff x="6953426" y="711274"/>
            <a:chExt cx="558179" cy="409838"/>
          </a:xfrm>
        </p:grpSpPr>
        <p:sp>
          <p:nvSpPr>
            <p:cNvPr id="44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45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46" name="Ομάδα 45" descr="Μικρός κύκλος με τον αριθμό 1 που υποδεικνύει το βήμα 1"/>
          <p:cNvGrpSpPr/>
          <p:nvPr/>
        </p:nvGrpSpPr>
        <p:grpSpPr bwMode="blackWhite">
          <a:xfrm>
            <a:off x="540847" y="2787750"/>
            <a:ext cx="558179" cy="409838"/>
            <a:chOff x="6953426" y="711274"/>
            <a:chExt cx="558179" cy="409838"/>
          </a:xfrm>
        </p:grpSpPr>
        <p:sp>
          <p:nvSpPr>
            <p:cNvPr id="47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48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49" name="Ομάδα 48" descr="Μικρός κύκλος με τον αριθμό 1 που υποδεικνύει το βήμα 1"/>
          <p:cNvGrpSpPr/>
          <p:nvPr/>
        </p:nvGrpSpPr>
        <p:grpSpPr bwMode="blackWhite">
          <a:xfrm>
            <a:off x="550672" y="3231917"/>
            <a:ext cx="558179" cy="409838"/>
            <a:chOff x="6953426" y="711274"/>
            <a:chExt cx="558179" cy="409838"/>
          </a:xfrm>
        </p:grpSpPr>
        <p:sp>
          <p:nvSpPr>
            <p:cNvPr id="50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51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52" name="Θέση περιεχομένου 17"/>
          <p:cNvSpPr txBox="1">
            <a:spLocks/>
          </p:cNvSpPr>
          <p:nvPr/>
        </p:nvSpPr>
        <p:spPr>
          <a:xfrm>
            <a:off x="1047552" y="4565680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99,166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εκ</a:t>
            </a: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ευρώ συνολικός 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α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ιτούμενος προϋπολογισμός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53" name="Θέση περιεχομένου 17"/>
          <p:cNvSpPr txBox="1">
            <a:spLocks/>
          </p:cNvSpPr>
          <p:nvPr/>
        </p:nvSpPr>
        <p:spPr>
          <a:xfrm>
            <a:off x="1061156" y="4989020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18,668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εκ ευρώ αιτούμενος προϋπολογισμός για το ΠΚ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54" name="Θέση περιεχομένου 17"/>
          <p:cNvSpPr txBox="1">
            <a:spLocks/>
          </p:cNvSpPr>
          <p:nvPr/>
        </p:nvSpPr>
        <p:spPr>
          <a:xfrm>
            <a:off x="1047552" y="5440935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11,535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εκ ευρώ αιτούμενος προϋπολογισμός για το ΙΤΕ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56" name="Ομάδα 55" descr="Μικρός κύκλος με τον αριθμό 1 που υποδεικνύει το βήμα 1"/>
          <p:cNvGrpSpPr/>
          <p:nvPr/>
        </p:nvGrpSpPr>
        <p:grpSpPr bwMode="blackWhite">
          <a:xfrm>
            <a:off x="550672" y="3676890"/>
            <a:ext cx="558179" cy="409838"/>
            <a:chOff x="6953426" y="711274"/>
            <a:chExt cx="558179" cy="409838"/>
          </a:xfrm>
        </p:grpSpPr>
        <p:sp>
          <p:nvSpPr>
            <p:cNvPr id="57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58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5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59" name="Ομάδα 58" descr="Μικρός κύκλος με τον αριθμό 1 που υποδεικνύει το βήμα 1"/>
          <p:cNvGrpSpPr/>
          <p:nvPr/>
        </p:nvGrpSpPr>
        <p:grpSpPr bwMode="blackWhite">
          <a:xfrm>
            <a:off x="552158" y="4114744"/>
            <a:ext cx="558179" cy="409838"/>
            <a:chOff x="6953426" y="711274"/>
            <a:chExt cx="558179" cy="409838"/>
          </a:xfrm>
        </p:grpSpPr>
        <p:sp>
          <p:nvSpPr>
            <p:cNvPr id="60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61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6</a:t>
              </a:r>
            </a:p>
          </p:txBody>
        </p:sp>
      </p:grpSp>
      <p:grpSp>
        <p:nvGrpSpPr>
          <p:cNvPr id="62" name="Ομάδα 61" descr="Μικρός κύκλος με τον αριθμό 1 που υποδεικνύει το βήμα 1"/>
          <p:cNvGrpSpPr/>
          <p:nvPr/>
        </p:nvGrpSpPr>
        <p:grpSpPr bwMode="blackWhite">
          <a:xfrm>
            <a:off x="561683" y="4543369"/>
            <a:ext cx="558179" cy="409838"/>
            <a:chOff x="6953426" y="711274"/>
            <a:chExt cx="558179" cy="409838"/>
          </a:xfrm>
        </p:grpSpPr>
        <p:sp>
          <p:nvSpPr>
            <p:cNvPr id="63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64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7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65" name="Θέση περιεχομένου 17"/>
          <p:cNvSpPr txBox="1">
            <a:spLocks/>
          </p:cNvSpPr>
          <p:nvPr/>
        </p:nvSpPr>
        <p:spPr>
          <a:xfrm>
            <a:off x="1027273" y="5878268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43,046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εκ ευρώ αιτούμενος προϋπολογισμός για τις επιχειρήσεις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66" name="Ομάδα 65" descr="Μικρός κύκλος με τον αριθμό 1 που υποδεικνύει το βήμα 1"/>
          <p:cNvGrpSpPr/>
          <p:nvPr/>
        </p:nvGrpSpPr>
        <p:grpSpPr bwMode="blackWhite">
          <a:xfrm>
            <a:off x="565564" y="4971994"/>
            <a:ext cx="558179" cy="409838"/>
            <a:chOff x="6953426" y="711274"/>
            <a:chExt cx="558179" cy="409838"/>
          </a:xfrm>
        </p:grpSpPr>
        <p:sp>
          <p:nvSpPr>
            <p:cNvPr id="67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68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8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69" name="Θέση περιεχομένου 17"/>
          <p:cNvSpPr txBox="1">
            <a:spLocks/>
          </p:cNvSpPr>
          <p:nvPr/>
        </p:nvSpPr>
        <p:spPr>
          <a:xfrm>
            <a:off x="1054071" y="2849144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26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αιτήσεις χρηματοδότησης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σε σύμπραξη με το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ΙΤΕ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70" name="Ομάδα 69" descr="Μικρός κύκλος με τον αριθμό 1 που υποδεικνύει το βήμα 1"/>
          <p:cNvGrpSpPr/>
          <p:nvPr/>
        </p:nvGrpSpPr>
        <p:grpSpPr bwMode="blackWhite">
          <a:xfrm>
            <a:off x="565563" y="5401598"/>
            <a:ext cx="558179" cy="409838"/>
            <a:chOff x="6953426" y="711274"/>
            <a:chExt cx="558179" cy="409838"/>
          </a:xfrm>
        </p:grpSpPr>
        <p:sp>
          <p:nvSpPr>
            <p:cNvPr id="71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72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9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73" name="Θέση περιεχομένου 17"/>
          <p:cNvSpPr txBox="1">
            <a:spLocks/>
          </p:cNvSpPr>
          <p:nvPr/>
        </p:nvSpPr>
        <p:spPr>
          <a:xfrm>
            <a:off x="1044547" y="2393547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31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αιτήσεις χρηματοδότησης από το Τμήμα Ιατρικής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74" name="Ομάδα 73" descr="Μικρός κύκλος με τον αριθμό 1 που υποδεικνύει το βήμα 1"/>
          <p:cNvGrpSpPr/>
          <p:nvPr/>
        </p:nvGrpSpPr>
        <p:grpSpPr bwMode="blackWhite">
          <a:xfrm>
            <a:off x="565562" y="5847022"/>
            <a:ext cx="558179" cy="409838"/>
            <a:chOff x="6953426" y="711274"/>
            <a:chExt cx="558179" cy="409838"/>
          </a:xfrm>
        </p:grpSpPr>
        <p:sp>
          <p:nvSpPr>
            <p:cNvPr id="75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76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10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77" name="Εικόνα 7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0361" y="1769283"/>
            <a:ext cx="3444702" cy="1188422"/>
          </a:xfrm>
          <a:prstGeom prst="rect">
            <a:avLst/>
          </a:prstGeom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553" y="3221527"/>
            <a:ext cx="3986317" cy="285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Πλήθος αιτήσεων ανά Σχολή &amp; ανά Τμήμα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7" name="Γράφημα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19931"/>
              </p:ext>
            </p:extLst>
          </p:nvPr>
        </p:nvGraphicFramePr>
        <p:xfrm>
          <a:off x="6124575" y="1290892"/>
          <a:ext cx="5372100" cy="516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1" name="Εικόνα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  <p:graphicFrame>
        <p:nvGraphicFramePr>
          <p:cNvPr id="41" name="Γράφημα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528434"/>
              </p:ext>
            </p:extLst>
          </p:nvPr>
        </p:nvGraphicFramePr>
        <p:xfrm>
          <a:off x="521206" y="1290892"/>
          <a:ext cx="5372100" cy="516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Αιτούμενος </a:t>
            </a:r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συνολικός Π/Υ </a:t>
            </a:r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ανά Σχολή &amp; ανά Τμήμα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5" name="Γράφημα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420145"/>
              </p:ext>
            </p:extLst>
          </p:nvPr>
        </p:nvGraphicFramePr>
        <p:xfrm>
          <a:off x="521206" y="1290892"/>
          <a:ext cx="5372100" cy="516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Γράφημα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866163"/>
              </p:ext>
            </p:extLst>
          </p:nvPr>
        </p:nvGraphicFramePr>
        <p:xfrm>
          <a:off x="6124575" y="1312228"/>
          <a:ext cx="5372100" cy="516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Εικόνα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93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Αιτούμενος Π/Υ ανά Σχολή για το ΠΚ &amp; το ΙΤΕ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8" name="Γράφημα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872854"/>
              </p:ext>
            </p:extLst>
          </p:nvPr>
        </p:nvGraphicFramePr>
        <p:xfrm>
          <a:off x="2162175" y="1514475"/>
          <a:ext cx="7362825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Εικόνα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68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Αιτούμενος προϋπολογισμός ανά Τμήμα και </a:t>
            </a:r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Φορέα (ΠΚ, ΙΤΕ, </a:t>
            </a:r>
            <a:r>
              <a:rPr lang="el-GR" b="1" spc="-1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επιχ</a:t>
            </a:r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/σεις)…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61282"/>
              </p:ext>
            </p:extLst>
          </p:nvPr>
        </p:nvGraphicFramePr>
        <p:xfrm>
          <a:off x="2311400" y="1293382"/>
          <a:ext cx="7042150" cy="5105790"/>
        </p:xfrm>
        <a:graphic>
          <a:graphicData uri="http://schemas.openxmlformats.org/drawingml/2006/table">
            <a:tbl>
              <a:tblPr/>
              <a:tblGrid>
                <a:gridCol w="1139221">
                  <a:extLst>
                    <a:ext uri="{9D8B030D-6E8A-4147-A177-3AD203B41FA5}">
                      <a16:colId xmlns:a16="http://schemas.microsoft.com/office/drawing/2014/main" val="690604560"/>
                    </a:ext>
                  </a:extLst>
                </a:gridCol>
                <a:gridCol w="935789">
                  <a:extLst>
                    <a:ext uri="{9D8B030D-6E8A-4147-A177-3AD203B41FA5}">
                      <a16:colId xmlns:a16="http://schemas.microsoft.com/office/drawing/2014/main" val="1664901773"/>
                    </a:ext>
                  </a:extLst>
                </a:gridCol>
                <a:gridCol w="1152783">
                  <a:extLst>
                    <a:ext uri="{9D8B030D-6E8A-4147-A177-3AD203B41FA5}">
                      <a16:colId xmlns:a16="http://schemas.microsoft.com/office/drawing/2014/main" val="3744597538"/>
                    </a:ext>
                  </a:extLst>
                </a:gridCol>
                <a:gridCol w="1373168">
                  <a:extLst>
                    <a:ext uri="{9D8B030D-6E8A-4147-A177-3AD203B41FA5}">
                      <a16:colId xmlns:a16="http://schemas.microsoft.com/office/drawing/2014/main" val="2381051316"/>
                    </a:ext>
                  </a:extLst>
                </a:gridCol>
                <a:gridCol w="1166346">
                  <a:extLst>
                    <a:ext uri="{9D8B030D-6E8A-4147-A177-3AD203B41FA5}">
                      <a16:colId xmlns:a16="http://schemas.microsoft.com/office/drawing/2014/main" val="2350568598"/>
                    </a:ext>
                  </a:extLst>
                </a:gridCol>
                <a:gridCol w="1274843">
                  <a:extLst>
                    <a:ext uri="{9D8B030D-6E8A-4147-A177-3AD203B41FA5}">
                      <a16:colId xmlns:a16="http://schemas.microsoft.com/office/drawing/2014/main" val="2238948468"/>
                    </a:ext>
                  </a:extLst>
                </a:gridCol>
              </a:tblGrid>
              <a:tr h="45739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Τμήματα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Πλήθος Αιτήσεων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Συνολικός αιτούμενος Π/Υ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Αιτούμενος Π/Υ Πανεπιστημίου Κρήτης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Αιτούμενος Π/Υ ΙΤΕ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Αιτούμενος Π/Υ επιχειρήσεων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138678"/>
                  </a:ext>
                </a:extLst>
              </a:tr>
              <a:tr h="30493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Ιστορίας &amp; Αρχαιολογίας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848339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Φιλολογίας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791750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Φιλοσοφίας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758177"/>
                  </a:ext>
                </a:extLst>
              </a:tr>
              <a:tr h="30493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Δημοτικής Εκπαίδευσης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6.572.660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1.756.795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3.368.901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342782"/>
                  </a:ext>
                </a:extLst>
              </a:tr>
              <a:tr h="30493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Προσχολικής Εκπαίδευσης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019301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Κοινωνιολογίας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4.373.264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441.420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760.200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1.732.094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476463"/>
                  </a:ext>
                </a:extLst>
              </a:tr>
              <a:tr h="30493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Οικονομικών Επιστημών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1.984.598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201.600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800.198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195712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Ψυχολογίας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1.699.472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149.800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649.737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923893"/>
                  </a:ext>
                </a:extLst>
              </a:tr>
              <a:tr h="30493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Πολιτικών Επιστημών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808424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Βιολογίας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5.365.069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1.206.506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226.791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2.247.941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15015"/>
                  </a:ext>
                </a:extLst>
              </a:tr>
              <a:tr h="45739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Επιστήμης &amp; μηχανικής υλικών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5.859.273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909.466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424.487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3.240.511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24210"/>
                  </a:ext>
                </a:extLst>
              </a:tr>
              <a:tr h="30493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Επιστήμης υπολογιστών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4.951.080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1.884.401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3.066.679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26139"/>
                  </a:ext>
                </a:extLst>
              </a:tr>
              <a:tr h="45739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Μαθηματικών &amp; εφ/νων μαθηματικών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3.583.488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502.396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300.282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1.339.315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89724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Φυσικής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80846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Χημείας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8.702.105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2.097.969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731.346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3.347.325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464764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Ιατρική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54.985.828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9.252.476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9.092.621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22.430.581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983669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ΜΦΙΚ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1.089.620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266.000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-  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823.620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498002"/>
                  </a:ext>
                </a:extLst>
              </a:tr>
              <a:tr h="15246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99.166.455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18.668.829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11.535.728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43.046.902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713812"/>
                  </a:ext>
                </a:extLst>
              </a:tr>
            </a:tbl>
          </a:graphicData>
        </a:graphic>
      </p:graphicFrame>
      <p:pic>
        <p:nvPicPr>
          <p:cNvPr id="7" name="Εικόνα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563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3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Συγκριτικά στοιχεία ΠΚ &amp; ΙΤΕ στις 26 από κοινού αιτήσεις ...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263916"/>
              </p:ext>
            </p:extLst>
          </p:nvPr>
        </p:nvGraphicFramePr>
        <p:xfrm>
          <a:off x="828675" y="2162174"/>
          <a:ext cx="4991101" cy="1928813"/>
        </p:xfrm>
        <a:graphic>
          <a:graphicData uri="http://schemas.openxmlformats.org/drawingml/2006/table">
            <a:tbl>
              <a:tblPr/>
              <a:tblGrid>
                <a:gridCol w="2633722">
                  <a:extLst>
                    <a:ext uri="{9D8B030D-6E8A-4147-A177-3AD203B41FA5}">
                      <a16:colId xmlns:a16="http://schemas.microsoft.com/office/drawing/2014/main" val="2300818295"/>
                    </a:ext>
                  </a:extLst>
                </a:gridCol>
                <a:gridCol w="1218167">
                  <a:extLst>
                    <a:ext uri="{9D8B030D-6E8A-4147-A177-3AD203B41FA5}">
                      <a16:colId xmlns:a16="http://schemas.microsoft.com/office/drawing/2014/main" val="1905339060"/>
                    </a:ext>
                  </a:extLst>
                </a:gridCol>
                <a:gridCol w="1139212">
                  <a:extLst>
                    <a:ext uri="{9D8B030D-6E8A-4147-A177-3AD203B41FA5}">
                      <a16:colId xmlns:a16="http://schemas.microsoft.com/office/drawing/2014/main" val="3556643778"/>
                    </a:ext>
                  </a:extLst>
                </a:gridCol>
              </a:tblGrid>
              <a:tr h="55108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Προϋπολογισμός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Ποσοστό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05999"/>
                  </a:ext>
                </a:extLst>
              </a:tr>
              <a:tr h="55108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Συνολικός Π/Υ 26 αιτήσεων με εταίρο το ΙΤΕ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45.433.257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l-G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651842"/>
                  </a:ext>
                </a:extLst>
              </a:tr>
              <a:tr h="27554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Προϋπολογισμός ΙΤΕ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11.535.728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194237"/>
                  </a:ext>
                </a:extLst>
              </a:tr>
              <a:tr h="27554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Προϋπολογισμός ΠΚ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7.784.640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250836"/>
                  </a:ext>
                </a:extLst>
              </a:tr>
              <a:tr h="275545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Προϋπολογισμός 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λοιπών φορέων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26.112.889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153177"/>
                  </a:ext>
                </a:extLst>
              </a:tr>
            </a:tbl>
          </a:graphicData>
        </a:graphic>
      </p:graphicFrame>
      <p:graphicFrame>
        <p:nvGraphicFramePr>
          <p:cNvPr id="7" name="Γράφημα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645987"/>
              </p:ext>
            </p:extLst>
          </p:nvPr>
        </p:nvGraphicFramePr>
        <p:xfrm>
          <a:off x="6191250" y="1628774"/>
          <a:ext cx="517207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Εικόνα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81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Οι αιτήσεις του ΠΚ σε Μέσους Όρους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9" name="Πίνακα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513456"/>
              </p:ext>
            </p:extLst>
          </p:nvPr>
        </p:nvGraphicFramePr>
        <p:xfrm>
          <a:off x="1555749" y="1738335"/>
          <a:ext cx="852170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0398">
                  <a:extLst>
                    <a:ext uri="{9D8B030D-6E8A-4147-A177-3AD203B41FA5}">
                      <a16:colId xmlns:a16="http://schemas.microsoft.com/office/drawing/2014/main" val="4100186241"/>
                    </a:ext>
                  </a:extLst>
                </a:gridCol>
                <a:gridCol w="2211303">
                  <a:extLst>
                    <a:ext uri="{9D8B030D-6E8A-4147-A177-3AD203B41FA5}">
                      <a16:colId xmlns:a16="http://schemas.microsoft.com/office/drawing/2014/main" val="1760533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Δείκτης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Τιμή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230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αιτούμενος συνολικός προϋπολογισμός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1.652.774 €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9875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αιτούμενος προϋπολογισμός Πανεπιστημίου Κρήτης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311.147 €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249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 ποσοστό συμμετοχής ΠΚ στον αιτούμενο προϋπολογισμό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453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αιτούμενος προϋπολογισμός επιχειρήσεων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717.448 €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6963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 ποσοστό συμμετοχής επιχείρησης στον αιτούμενο προϋπολογισμό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7754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αριθμός συμμετεχόντων φορέων ανά αίτηση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7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αριθμός συμμετεχόντων επιχειρήσεων ανά αίτηση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0848259"/>
                  </a:ext>
                </a:extLst>
              </a:tr>
            </a:tbl>
          </a:graphicData>
        </a:graphic>
      </p:graphicFrame>
      <p:pic>
        <p:nvPicPr>
          <p:cNvPr id="11" name="Εικόνα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1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Μερικά αριθμητικά στοιχεία ακόμη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Θέση περιεχομένου 17"/>
          <p:cNvSpPr txBox="1">
            <a:spLocks/>
          </p:cNvSpPr>
          <p:nvPr/>
        </p:nvSpPr>
        <p:spPr>
          <a:xfrm>
            <a:off x="868220" y="1181099"/>
            <a:ext cx="10542730" cy="54046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Το πλήθος των αιτήσεων συμμετοχής της Ιατρικής Σχολής αντιστοιχεί στο 51,66% του συνολικού αριθμού αιτήσεων για το ΠΚ.</a:t>
            </a:r>
          </a:p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Ο συνολικός Προϋπολογισμός των αιτήσεων της Ιατρικής Σχολής αντιστοιχεί στο 55,44% του συνολικού αιτούμενου προϋπολογισμού των αιτήσεων του ΠΚ.</a:t>
            </a:r>
          </a:p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Το πλήθος των αιτήσεων συμμετοχής των τμημάτων του Ρεθύμνου αντιστοιχεί στο 15% του συνολικού αριθμού των αιτήσεων για το ΠΚ, με το αντίστοιχο ποσοστό των τμημάτων του Ηρακλείου (εξαιρουμένου της Ιατρικής) να είναι 33,33%.</a:t>
            </a:r>
          </a:p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Το Πανεπιστήμιο Κρήτης αποτελεί Συντονιστή φορέα σε 15 από τις 60 αιτήσεις που υποβλήθηκαν, ήτοι ποσοστό 25%.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Στο 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78% </a:t>
            </a:r>
            <a:r>
              <a:rPr lang="el-G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των αιτήσεων το πλήθος των συμμετεχόντων 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φορέων </a:t>
            </a:r>
            <a:r>
              <a:rPr lang="el-G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ανά αίτηση 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ήταν από 3 έως 6 εταίροι.</a:t>
            </a:r>
            <a:endParaRPr lang="el-GR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Στο 65% των αιτήσεων το πλήθος των συμμετεχόντων επιχειρήσεων ανά αίτηση ήταν 1 ή 2 επιχειρήσεις.</a:t>
            </a:r>
          </a:p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Στο 38% του πλήθους των αιτήσεων οι επιχειρήσεις συμμετείχαν με Π/Υ  30-40% στο εταιρικό σχήμα, ενώ στο 62% των αιτήσεων συμμετείχαν με Π/Υ 40% και άνω.</a:t>
            </a:r>
          </a:p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Στις 26 κοινές αιτήσεις του ΠΚ με το ΙΤΕ με συνολικό αιτούμενο Π/Υ 45,433 εκ. ευρώ το ΠΚ συμμετέχει με 7,784 εκ ευρώ στο εταιρικό σχήμα, ενώ αντίστοιχα το ΙΤΕ με 11,535 εκ ευρώ (1,48 φορές περισσότερο).</a:t>
            </a:r>
            <a:endParaRPr lang="en-US" sz="1400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Οι 17 από τις 26 κοινές αιτήσεις του ΠΚ με το ΙΤΕ υποβλήθηκαν από το Τμήμα Ιατρικής.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Από τις </a:t>
            </a:r>
            <a:r>
              <a:rPr lang="el-G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26 κοινές αιτήσεις του ΠΚ με το 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ΙΤΕ, το ΙΤΕ είναι συντονιστής φορέας σε 12 και το Πανεπιστήμιο Κρήτης σε 8.</a:t>
            </a:r>
            <a:endParaRPr lang="el-GR" sz="1400" dirty="0">
              <a:solidFill>
                <a:schemeClr val="tx1"/>
              </a:solidFill>
              <a:cs typeface="Segoe UI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54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1_TF10001108.potx" id="{C5BCDABB-F4BB-46B8-9A45-50DAF75EA7A2}" vid="{0A2C1308-3EEF-4A18-BBB7-FF649749F54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www.w3.org/XML/1998/namespace"/>
    <ds:schemaRef ds:uri="http://schemas.microsoft.com/office/2006/documentManagement/types"/>
    <ds:schemaRef ds:uri="16c05727-aa75-4e4a-9b5f-8a80a1165891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Καλώς ορίσατε στο PowerPoint</Template>
  <TotalTime>0</TotalTime>
  <Words>797</Words>
  <Application>Microsoft Office PowerPoint</Application>
  <PresentationFormat>Ευρεία οθόνη</PresentationFormat>
  <Paragraphs>229</Paragraphs>
  <Slides>11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8" baseType="lpstr">
      <vt:lpstr>Arial</vt:lpstr>
      <vt:lpstr>Calibri</vt:lpstr>
      <vt:lpstr>Segoe UI</vt:lpstr>
      <vt:lpstr>Segoe UI Light</vt:lpstr>
      <vt:lpstr>Segoe UI Semibold</vt:lpstr>
      <vt:lpstr>Wingdings</vt:lpstr>
      <vt:lpstr>WelcomeDoc</vt:lpstr>
      <vt:lpstr>Δράση: «Ερευνώ – Καινοτομώ»</vt:lpstr>
      <vt:lpstr>Πανεπιστήμιο Κρήτης</vt:lpstr>
      <vt:lpstr>Πλήθος αιτήσεων ανά Σχολή &amp; ανά Τμήμα …</vt:lpstr>
      <vt:lpstr>Αιτούμενος συνολικός Π/Υ ανά Σχολή &amp; ανά Τμήμα …</vt:lpstr>
      <vt:lpstr>Αιτούμενος Π/Υ ανά Σχολή για το ΠΚ &amp; το ΙΤΕ …</vt:lpstr>
      <vt:lpstr>Αιτούμενος προϋπολογισμός ανά Τμήμα και Φορέα (ΠΚ, ΙΤΕ, επιχ/σεις)…</vt:lpstr>
      <vt:lpstr>Συγκριτικά στοιχεία ΠΚ &amp; ΙΤΕ στις 26 από κοινού αιτήσεις ...</vt:lpstr>
      <vt:lpstr>Οι αιτήσεις του ΠΚ σε Μέσους Όρους …</vt:lpstr>
      <vt:lpstr>Μερικά αριθμητικά στοιχεία ακόμη …</vt:lpstr>
      <vt:lpstr>Αναμενόμενα οφέλη για το ΠΚ …</vt:lpstr>
      <vt:lpstr>Μ.Ο.Δ.Υ ΕΛΚΕ Πανεπιστημίου Κρήτης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2024-09-23T08:11:42Z</dcterms:created>
  <dcterms:modified xsi:type="dcterms:W3CDTF">2024-09-24T07:54:38Z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